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4"/>
  </p:notesMasterIdLst>
  <p:sldIdLst>
    <p:sldId id="346" r:id="rId2"/>
    <p:sldId id="263" r:id="rId3"/>
    <p:sldId id="478" r:id="rId4"/>
    <p:sldId id="479" r:id="rId5"/>
    <p:sldId id="435" r:id="rId6"/>
    <p:sldId id="415" r:id="rId7"/>
    <p:sldId id="407" r:id="rId8"/>
    <p:sldId id="437" r:id="rId9"/>
    <p:sldId id="438" r:id="rId10"/>
    <p:sldId id="439" r:id="rId11"/>
    <p:sldId id="440" r:id="rId12"/>
    <p:sldId id="441" r:id="rId13"/>
    <p:sldId id="442" r:id="rId14"/>
    <p:sldId id="408" r:id="rId15"/>
    <p:sldId id="482" r:id="rId16"/>
    <p:sldId id="484" r:id="rId17"/>
    <p:sldId id="485" r:id="rId18"/>
    <p:sldId id="494" r:id="rId19"/>
    <p:sldId id="495" r:id="rId20"/>
    <p:sldId id="486" r:id="rId21"/>
    <p:sldId id="490" r:id="rId22"/>
    <p:sldId id="496" r:id="rId23"/>
    <p:sldId id="498" r:id="rId24"/>
    <p:sldId id="488" r:id="rId25"/>
    <p:sldId id="499" r:id="rId26"/>
    <p:sldId id="500" r:id="rId27"/>
    <p:sldId id="501" r:id="rId28"/>
    <p:sldId id="503" r:id="rId29"/>
    <p:sldId id="502" r:id="rId30"/>
    <p:sldId id="504" r:id="rId31"/>
    <p:sldId id="505" r:id="rId32"/>
    <p:sldId id="506" r:id="rId33"/>
    <p:sldId id="562" r:id="rId34"/>
    <p:sldId id="507" r:id="rId35"/>
    <p:sldId id="508" r:id="rId36"/>
    <p:sldId id="509" r:id="rId37"/>
    <p:sldId id="510" r:id="rId38"/>
    <p:sldId id="511" r:id="rId39"/>
    <p:sldId id="512" r:id="rId40"/>
    <p:sldId id="514" r:id="rId41"/>
    <p:sldId id="515" r:id="rId42"/>
    <p:sldId id="329" r:id="rId43"/>
    <p:sldId id="331" r:id="rId44"/>
    <p:sldId id="332" r:id="rId45"/>
    <p:sldId id="516" r:id="rId46"/>
    <p:sldId id="518" r:id="rId47"/>
    <p:sldId id="517" r:id="rId48"/>
    <p:sldId id="519" r:id="rId49"/>
    <p:sldId id="520" r:id="rId50"/>
    <p:sldId id="521" r:id="rId51"/>
    <p:sldId id="561" r:id="rId52"/>
    <p:sldId id="523" r:id="rId53"/>
    <p:sldId id="524" r:id="rId54"/>
    <p:sldId id="522" r:id="rId55"/>
    <p:sldId id="525" r:id="rId56"/>
    <p:sldId id="526" r:id="rId57"/>
    <p:sldId id="527" r:id="rId58"/>
    <p:sldId id="528" r:id="rId59"/>
    <p:sldId id="563" r:id="rId60"/>
    <p:sldId id="531" r:id="rId61"/>
    <p:sldId id="532" r:id="rId62"/>
    <p:sldId id="529" r:id="rId63"/>
    <p:sldId id="530" r:id="rId64"/>
    <p:sldId id="533" r:id="rId65"/>
    <p:sldId id="534" r:id="rId66"/>
    <p:sldId id="565" r:id="rId67"/>
    <p:sldId id="535" r:id="rId68"/>
    <p:sldId id="536" r:id="rId69"/>
    <p:sldId id="537" r:id="rId70"/>
    <p:sldId id="538" r:id="rId71"/>
    <p:sldId id="539" r:id="rId72"/>
    <p:sldId id="566" r:id="rId73"/>
    <p:sldId id="540" r:id="rId74"/>
    <p:sldId id="542" r:id="rId75"/>
    <p:sldId id="541" r:id="rId76"/>
    <p:sldId id="543" r:id="rId77"/>
    <p:sldId id="568" r:id="rId78"/>
    <p:sldId id="569" r:id="rId79"/>
    <p:sldId id="544" r:id="rId80"/>
    <p:sldId id="546" r:id="rId81"/>
    <p:sldId id="545" r:id="rId82"/>
    <p:sldId id="547" r:id="rId83"/>
    <p:sldId id="570" r:id="rId84"/>
    <p:sldId id="548" r:id="rId85"/>
    <p:sldId id="549" r:id="rId86"/>
    <p:sldId id="551" r:id="rId87"/>
    <p:sldId id="550" r:id="rId88"/>
    <p:sldId id="552" r:id="rId89"/>
    <p:sldId id="554" r:id="rId90"/>
    <p:sldId id="555" r:id="rId91"/>
    <p:sldId id="556" r:id="rId92"/>
    <p:sldId id="558" r:id="rId93"/>
    <p:sldId id="557" r:id="rId94"/>
    <p:sldId id="417" r:id="rId95"/>
    <p:sldId id="350" r:id="rId96"/>
    <p:sldId id="348" r:id="rId97"/>
    <p:sldId id="349" r:id="rId98"/>
    <p:sldId id="352" r:id="rId99"/>
    <p:sldId id="353" r:id="rId100"/>
    <p:sldId id="575" r:id="rId101"/>
    <p:sldId id="356" r:id="rId102"/>
    <p:sldId id="572" r:id="rId103"/>
    <p:sldId id="574" r:id="rId104"/>
    <p:sldId id="579" r:id="rId105"/>
    <p:sldId id="576" r:id="rId106"/>
    <p:sldId id="578" r:id="rId107"/>
    <p:sldId id="577" r:id="rId108"/>
    <p:sldId id="480" r:id="rId109"/>
    <p:sldId id="580" r:id="rId110"/>
    <p:sldId id="581" r:id="rId111"/>
    <p:sldId id="582" r:id="rId112"/>
    <p:sldId id="583" r:id="rId113"/>
    <p:sldId id="418" r:id="rId114"/>
    <p:sldId id="445" r:id="rId115"/>
    <p:sldId id="450" r:id="rId116"/>
    <p:sldId id="447" r:id="rId117"/>
    <p:sldId id="448" r:id="rId118"/>
    <p:sldId id="449" r:id="rId119"/>
    <p:sldId id="451" r:id="rId120"/>
    <p:sldId id="453" r:id="rId121"/>
    <p:sldId id="452" r:id="rId122"/>
    <p:sldId id="459" r:id="rId123"/>
    <p:sldId id="377" r:id="rId124"/>
    <p:sldId id="454" r:id="rId125"/>
    <p:sldId id="455" r:id="rId126"/>
    <p:sldId id="472" r:id="rId127"/>
    <p:sldId id="477" r:id="rId128"/>
    <p:sldId id="466" r:id="rId129"/>
    <p:sldId id="467" r:id="rId130"/>
    <p:sldId id="468" r:id="rId131"/>
    <p:sldId id="469" r:id="rId132"/>
    <p:sldId id="470" r:id="rId133"/>
    <p:sldId id="471" r:id="rId134"/>
    <p:sldId id="473" r:id="rId135"/>
    <p:sldId id="474" r:id="rId136"/>
    <p:sldId id="475" r:id="rId137"/>
    <p:sldId id="476" r:id="rId138"/>
    <p:sldId id="421" r:id="rId139"/>
    <p:sldId id="457" r:id="rId140"/>
    <p:sldId id="458" r:id="rId141"/>
    <p:sldId id="460" r:id="rId142"/>
    <p:sldId id="345" r:id="rId143"/>
  </p:sldIdLst>
  <p:sldSz cx="12192000" cy="6858000"/>
  <p:notesSz cx="6858000" cy="9144000"/>
  <p:embeddedFontLst>
    <p:embeddedFont>
      <p:font typeface="Calibri" panose="020F0502020204030204" pitchFamily="34" charset="0"/>
      <p:regular r:id="rId145"/>
      <p:bold r:id="rId146"/>
      <p:italic r:id="rId147"/>
      <p:boldItalic r:id="rId148"/>
    </p:embeddedFont>
    <p:embeddedFont>
      <p:font typeface="Consolas" panose="020B0609020204030204" pitchFamily="49" charset="0"/>
      <p:regular r:id="rId149"/>
      <p:bold r:id="rId150"/>
      <p:italic r:id="rId151"/>
      <p:boldItalic r:id="rId152"/>
    </p:embeddedFont>
    <p:embeddedFont>
      <p:font typeface="Lora" pitchFamily="2" charset="0"/>
      <p:regular r:id="rId153"/>
      <p:bold r:id="rId154"/>
      <p:italic r:id="rId155"/>
      <p:boldItalic r:id="rId156"/>
    </p:embeddedFont>
    <p:embeddedFont>
      <p:font typeface="Mosk Bold 700" panose="020B0600000101010101" charset="0"/>
      <p:bold r:id="rId157"/>
    </p:embeddedFont>
    <p:embeddedFont>
      <p:font typeface="맑은 고딕" panose="020B0503020000020004" pitchFamily="50" charset="-127"/>
      <p:regular r:id="rId158"/>
      <p:bold r:id="rId1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9EDCBE-91C9-451C-B6A9-90418BFD4507}" v="2" dt="2022-06-17T08:19:45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 autoAdjust="0"/>
    <p:restoredTop sz="94667" autoAdjust="0"/>
  </p:normalViewPr>
  <p:slideViewPr>
    <p:cSldViewPr snapToGrid="0">
      <p:cViewPr>
        <p:scale>
          <a:sx n="66" d="100"/>
          <a:sy n="66" d="100"/>
        </p:scale>
        <p:origin x="-1435" y="-7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5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1.fntdata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7.fntdata"/><Relationship Id="rId156" Type="http://schemas.openxmlformats.org/officeDocument/2006/relationships/font" Target="fonts/font1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4.fntdata"/><Relationship Id="rId16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165" Type="http://schemas.microsoft.com/office/2015/10/relationships/revisionInfo" Target="revisionInfo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승수" userId="484853281a9ef9ff" providerId="LiveId" clId="{BD9EDCBE-91C9-451C-B6A9-90418BFD4507}"/>
    <pc:docChg chg="custSel modSld">
      <pc:chgData name="정 승수" userId="484853281a9ef9ff" providerId="LiveId" clId="{BD9EDCBE-91C9-451C-B6A9-90418BFD4507}" dt="2022-06-17T08:19:45.123" v="33"/>
      <pc:docMkLst>
        <pc:docMk/>
      </pc:docMkLst>
      <pc:sldChg chg="modSp mod">
        <pc:chgData name="정 승수" userId="484853281a9ef9ff" providerId="LiveId" clId="{BD9EDCBE-91C9-451C-B6A9-90418BFD4507}" dt="2022-06-17T08:13:18.010" v="12" actId="27636"/>
        <pc:sldMkLst>
          <pc:docMk/>
          <pc:sldMk cId="3884444062" sldId="472"/>
        </pc:sldMkLst>
        <pc:spChg chg="mod">
          <ac:chgData name="정 승수" userId="484853281a9ef9ff" providerId="LiveId" clId="{BD9EDCBE-91C9-451C-B6A9-90418BFD4507}" dt="2022-06-17T08:13:18.010" v="12" actId="27636"/>
          <ac:spMkLst>
            <pc:docMk/>
            <pc:sldMk cId="3884444062" sldId="472"/>
            <ac:spMk id="4" creationId="{4C9FF262-DC5D-B889-B0C9-3420E0DAB6EC}"/>
          </ac:spMkLst>
        </pc:spChg>
      </pc:sldChg>
      <pc:sldChg chg="modSp mod">
        <pc:chgData name="정 승수" userId="484853281a9ef9ff" providerId="LiveId" clId="{BD9EDCBE-91C9-451C-B6A9-90418BFD4507}" dt="2022-06-17T08:19:45.123" v="33"/>
        <pc:sldMkLst>
          <pc:docMk/>
          <pc:sldMk cId="2387283222" sldId="563"/>
        </pc:sldMkLst>
        <pc:spChg chg="mod">
          <ac:chgData name="정 승수" userId="484853281a9ef9ff" providerId="LiveId" clId="{BD9EDCBE-91C9-451C-B6A9-90418BFD4507}" dt="2022-06-17T08:19:45.123" v="33"/>
          <ac:spMkLst>
            <pc:docMk/>
            <pc:sldMk cId="2387283222" sldId="563"/>
            <ac:spMk id="3" creationId="{6F64B257-015F-35DA-7DC7-B2B7AC60CEA3}"/>
          </ac:spMkLst>
        </pc:spChg>
      </pc:sldChg>
      <pc:sldChg chg="modSp mod">
        <pc:chgData name="정 승수" userId="484853281a9ef9ff" providerId="LiveId" clId="{BD9EDCBE-91C9-451C-B6A9-90418BFD4507}" dt="2022-06-17T08:13:17.979" v="11" actId="27636"/>
        <pc:sldMkLst>
          <pc:docMk/>
          <pc:sldMk cId="278857977" sldId="582"/>
        </pc:sldMkLst>
        <pc:spChg chg="mod">
          <ac:chgData name="정 승수" userId="484853281a9ef9ff" providerId="LiveId" clId="{BD9EDCBE-91C9-451C-B6A9-90418BFD4507}" dt="2022-06-17T08:13:17.979" v="11" actId="27636"/>
          <ac:spMkLst>
            <pc:docMk/>
            <pc:sldMk cId="278857977" sldId="582"/>
            <ac:spMk id="4" creationId="{4C9FF262-DC5D-B889-B0C9-3420E0DAB6E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06/17/2022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03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15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716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104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607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930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22-06-17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22-06-17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22-06-17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ew.sh/index_ko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패스워드</a:t>
            </a:r>
            <a:r>
              <a:rPr lang="en-US" altLang="ko-KR" dirty="0"/>
              <a:t>, type=“password”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비밀번호 값을 받는 폼을 생성</a:t>
            </a:r>
            <a:endParaRPr lang="en-US" altLang="ko-KR" dirty="0"/>
          </a:p>
          <a:p>
            <a:r>
              <a:rPr lang="ko-KR" altLang="en-US" dirty="0"/>
              <a:t>입력 값을 자동으로 안보이게 처리</a:t>
            </a:r>
            <a:endParaRPr lang="en-US" altLang="ko-KR" dirty="0"/>
          </a:p>
          <a:p>
            <a:r>
              <a:rPr lang="ko-KR" altLang="en-US" dirty="0"/>
              <a:t>중요 </a:t>
            </a:r>
            <a:r>
              <a:rPr lang="en-US" altLang="ko-KR" dirty="0"/>
              <a:t>or</a:t>
            </a:r>
            <a:r>
              <a:rPr lang="ko-KR" altLang="en-US" dirty="0"/>
              <a:t> 비밀 텍스트 값을 전달하는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2134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더십, 관찰과 피드백으로 시작하라">
            <a:extLst>
              <a:ext uri="{FF2B5EF4-FFF2-40B4-BE49-F238E27FC236}">
                <a16:creationId xmlns:a16="http://schemas.microsoft.com/office/drawing/2014/main" id="{31DC31A2-D764-67CB-CFD1-DEB551C4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25" y="1418983"/>
            <a:ext cx="6137149" cy="4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1D1AB55-B768-387F-17FA-578EAE12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이 하는 일은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3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관리의 늪</a:t>
            </a:r>
            <a:r>
              <a:rPr lang="en-US" altLang="ko-KR" dirty="0"/>
              <a:t>, </a:t>
            </a:r>
            <a:r>
              <a:rPr lang="ko-KR" altLang="en-US" dirty="0"/>
              <a:t>용량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05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54367965-3F0C-DCCE-CF4B-53160256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2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C848B0A6-EFC0-3056-67F5-0C9E0C4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94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AB43E13F-4315-8950-C61F-BA34A360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155" y="4356847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6027B6FC-FA8D-C12C-C091-8A7BCD70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68" y="4356846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25A1F52B-2CE8-9AEA-446E-CF71C687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81" y="4390462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9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관리의 늪</a:t>
            </a:r>
            <a:r>
              <a:rPr lang="en-US" altLang="ko-KR" dirty="0"/>
              <a:t>, </a:t>
            </a:r>
            <a:r>
              <a:rPr lang="ko-KR" altLang="en-US" dirty="0"/>
              <a:t>용량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026" name="Picture 2" descr="Commit trên git">
            <a:extLst>
              <a:ext uri="{FF2B5EF4-FFF2-40B4-BE49-F238E27FC236}">
                <a16:creationId xmlns:a16="http://schemas.microsoft.com/office/drawing/2014/main" id="{DB0E09AC-E928-859F-3BB5-D0FDE702E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43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mmit trên git">
            <a:extLst>
              <a:ext uri="{FF2B5EF4-FFF2-40B4-BE49-F238E27FC236}">
                <a16:creationId xmlns:a16="http://schemas.microsoft.com/office/drawing/2014/main" id="{A34E2351-90F6-BDBA-B6C3-FB4B77F8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08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mmit trên git">
            <a:extLst>
              <a:ext uri="{FF2B5EF4-FFF2-40B4-BE49-F238E27FC236}">
                <a16:creationId xmlns:a16="http://schemas.microsoft.com/office/drawing/2014/main" id="{072483F3-ADB8-BA4A-EB0C-41BC622B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41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mit trên git">
            <a:extLst>
              <a:ext uri="{FF2B5EF4-FFF2-40B4-BE49-F238E27FC236}">
                <a16:creationId xmlns:a16="http://schemas.microsoft.com/office/drawing/2014/main" id="{D201C734-7D43-8B1D-62E5-63E172D5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39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mit trên git">
            <a:extLst>
              <a:ext uri="{FF2B5EF4-FFF2-40B4-BE49-F238E27FC236}">
                <a16:creationId xmlns:a16="http://schemas.microsoft.com/office/drawing/2014/main" id="{E4390D50-F38B-DD94-7148-B2471110D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03" y="4749396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의 특징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폴더 단위로 관리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하나의 프로젝트 단위로 관리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Git</a:t>
            </a:r>
            <a:r>
              <a:rPr lang="ko-KR" altLang="en-US" dirty="0">
                <a:sym typeface="Wingdings" panose="05000000000000000000" pitchFamily="2" charset="2"/>
              </a:rPr>
              <a:t>에 대한 모든 정보는 </a:t>
            </a:r>
            <a:r>
              <a:rPr lang="en-US" altLang="ko-KR" dirty="0">
                <a:sym typeface="Wingdings" panose="05000000000000000000" pitchFamily="2" charset="2"/>
              </a:rPr>
              <a:t>.git</a:t>
            </a:r>
            <a:r>
              <a:rPr lang="ko-KR" altLang="en-US" dirty="0">
                <a:sym typeface="Wingdings" panose="05000000000000000000" pitchFamily="2" charset="2"/>
              </a:rPr>
              <a:t> 폴더에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일종의 블랙 박스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커밋은</a:t>
            </a:r>
            <a:r>
              <a:rPr lang="ko-KR" altLang="en-US" dirty="0">
                <a:sym typeface="Wingdings" panose="05000000000000000000" pitchFamily="2" charset="2"/>
              </a:rPr>
              <a:t> 로컬</a:t>
            </a:r>
            <a:r>
              <a:rPr lang="en-US" altLang="ko-KR" dirty="0">
                <a:sym typeface="Wingdings" panose="05000000000000000000" pitchFamily="2" charset="2"/>
              </a:rPr>
              <a:t>(= </a:t>
            </a:r>
            <a:r>
              <a:rPr lang="ko-KR" altLang="en-US" dirty="0">
                <a:sym typeface="Wingdings" panose="05000000000000000000" pitchFamily="2" charset="2"/>
              </a:rPr>
              <a:t>여러분의 컴퓨터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에서만 일어나는 행위입니다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24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CLI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354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!?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기억 짤과 움짤 모음 - 짤봇">
            <a:extLst>
              <a:ext uri="{FF2B5EF4-FFF2-40B4-BE49-F238E27FC236}">
                <a16:creationId xmlns:a16="http://schemas.microsoft.com/office/drawing/2014/main" id="{A43B88DB-F497-C656-39EA-E62FC54C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1" y="1498939"/>
            <a:ext cx="6287240" cy="47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6641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DEB6E3-72F7-F3B4-47FD-8B2EAC6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562272"/>
            <a:ext cx="6484616" cy="449663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60FE2DA-1E97-AD94-C6B7-81CE7B4CA8D1}"/>
              </a:ext>
            </a:extLst>
          </p:cNvPr>
          <p:cNvSpPr/>
          <p:nvPr/>
        </p:nvSpPr>
        <p:spPr>
          <a:xfrm rot="12019861">
            <a:off x="1990143" y="471701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커밋</a:t>
            </a:r>
            <a:r>
              <a:rPr lang="ko-KR" altLang="en-US" dirty="0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418C303-DE47-D52B-7B1F-3DA6038DB0E4}"/>
              </a:ext>
            </a:extLst>
          </p:cNvPr>
          <p:cNvSpPr/>
          <p:nvPr/>
        </p:nvSpPr>
        <p:spPr>
          <a:xfrm rot="12019861">
            <a:off x="1990142" y="573244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1361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Push!?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5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122" y="1328390"/>
            <a:ext cx="7208668" cy="5529609"/>
          </a:xfrm>
        </p:spPr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은 여러분의 컴퓨터에서만 일어나는 일입니다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온라인에 해당 내역을 올리지 않으면 </a:t>
            </a:r>
            <a:r>
              <a:rPr lang="en-US" altLang="ko-KR" dirty="0" err="1"/>
              <a:t>github</a:t>
            </a:r>
            <a:r>
              <a:rPr lang="ko-KR" altLang="en-US" dirty="0"/>
              <a:t>은 아무것도 모르는 거죠</a:t>
            </a:r>
          </a:p>
        </p:txBody>
      </p:sp>
      <p:pic>
        <p:nvPicPr>
          <p:cNvPr id="4098" name="Picture 2" descr="모르는데 어떻게 가요? - Home | Facebook">
            <a:extLst>
              <a:ext uri="{FF2B5EF4-FFF2-40B4-BE49-F238E27FC236}">
                <a16:creationId xmlns:a16="http://schemas.microsoft.com/office/drawing/2014/main" id="{89664B22-432E-2B03-5FEC-822E2345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7" y="1530751"/>
            <a:ext cx="3689851" cy="42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체크 박스</a:t>
            </a:r>
            <a:r>
              <a:rPr lang="en-US" altLang="ko-KR" dirty="0"/>
              <a:t>, type=“checkbox”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여러 개를 선택 가능</a:t>
            </a:r>
            <a:r>
              <a:rPr lang="ko-KR" altLang="en-US" dirty="0"/>
              <a:t>한 체크 박스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체크 박스의 이름</a:t>
            </a:r>
            <a:r>
              <a:rPr lang="en-US" altLang="ko-KR" dirty="0"/>
              <a:t>, </a:t>
            </a:r>
            <a:r>
              <a:rPr lang="ko-KR" altLang="en-US" dirty="0"/>
              <a:t>같은 분류의 체크 박스는 같은 이름으로 설정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체크 박스가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</a:t>
            </a:r>
            <a:r>
              <a:rPr lang="en-US" altLang="ko-KR" dirty="0"/>
              <a:t> 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92118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9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에 여러분의 </a:t>
            </a:r>
            <a:r>
              <a:rPr lang="ko-KR" altLang="en-US" dirty="0" err="1"/>
              <a:t>커밋</a:t>
            </a:r>
            <a:r>
              <a:rPr lang="ko-KR" altLang="en-US" dirty="0"/>
              <a:t> 내역을 올리려면 반드시 </a:t>
            </a:r>
            <a:r>
              <a:rPr lang="en-US" altLang="ko-KR" dirty="0"/>
              <a:t>push</a:t>
            </a:r>
            <a:r>
              <a:rPr lang="ko-KR" altLang="en-US" dirty="0"/>
              <a:t>를 해주어야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이 관리하는 폴더 하나</a:t>
            </a:r>
            <a:r>
              <a:rPr lang="en-US" altLang="ko-KR" dirty="0"/>
              <a:t>(=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리포지토리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두 개를 하나에 올리면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코드의 변화를 추적하는 깃의 특성상 황당하겠죠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</a:t>
            </a:r>
            <a:r>
              <a:rPr lang="ko-KR" altLang="en-US" dirty="0" err="1">
                <a:sym typeface="Wingdings" panose="05000000000000000000" pitchFamily="2" charset="2"/>
              </a:rPr>
              <a:t>푸쉬를</a:t>
            </a:r>
            <a:r>
              <a:rPr lang="ko-KR" altLang="en-US" dirty="0">
                <a:sym typeface="Wingdings" panose="05000000000000000000" pitchFamily="2" charset="2"/>
              </a:rPr>
              <a:t> 해봅시다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2133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solidFill>
                <a:schemeClr val="accent1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"first commit"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2788579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푸쉬</a:t>
            </a:r>
            <a:r>
              <a:rPr lang="ko-KR" altLang="en-US" dirty="0" err="1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49D29A-2B80-8CC4-8954-356C54C1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44" y="1648594"/>
            <a:ext cx="5934903" cy="222916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4D942F8-A698-35A8-40FF-BA4A0BB2A2BC}"/>
              </a:ext>
            </a:extLst>
          </p:cNvPr>
          <p:cNvSpPr/>
          <p:nvPr/>
        </p:nvSpPr>
        <p:spPr>
          <a:xfrm rot="12019861">
            <a:off x="6220726" y="314325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069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모내기 · GitHub">
            <a:extLst>
              <a:ext uri="{FF2B5EF4-FFF2-40B4-BE49-F238E27FC236}">
                <a16:creationId xmlns:a16="http://schemas.microsoft.com/office/drawing/2014/main" id="{642CC1ED-460A-CF61-8C76-1421A10C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" y="270622"/>
            <a:ext cx="511660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] 아이폰에서 위젯으로 Git 잔디 보기">
            <a:extLst>
              <a:ext uri="{FF2B5EF4-FFF2-40B4-BE49-F238E27FC236}">
                <a16:creationId xmlns:a16="http://schemas.microsoft.com/office/drawing/2014/main" id="{BAA42DDE-BA73-4737-99B2-3F2E0542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96" y="4029075"/>
            <a:ext cx="6401921" cy="24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00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ithub]깃허브 기본 개념">
            <a:extLst>
              <a:ext uri="{FF2B5EF4-FFF2-40B4-BE49-F238E27FC236}">
                <a16:creationId xmlns:a16="http://schemas.microsoft.com/office/drawing/2014/main" id="{0F2903AA-602C-57EF-DF1B-30CAF631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46" y="612648"/>
            <a:ext cx="8081708" cy="454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67B9F-409C-CED0-3141-CADC7775BA1A}"/>
              </a:ext>
            </a:extLst>
          </p:cNvPr>
          <p:cNvSpPr txBox="1"/>
          <p:nvPr/>
        </p:nvSpPr>
        <p:spPr>
          <a:xfrm>
            <a:off x="3048762" y="5159201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690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💻Github Desktop으로 협업하기">
            <a:extLst>
              <a:ext uri="{FF2B5EF4-FFF2-40B4-BE49-F238E27FC236}">
                <a16:creationId xmlns:a16="http://schemas.microsoft.com/office/drawing/2014/main" id="{276D3B06-B8E2-5C0C-5067-CDE6B656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9743"/>
            <a:ext cx="762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F275-9915-64A5-6B66-3B4BB24C455C}"/>
              </a:ext>
            </a:extLst>
          </p:cNvPr>
          <p:cNvSpPr txBox="1"/>
          <p:nvPr/>
        </p:nvSpPr>
        <p:spPr>
          <a:xfrm>
            <a:off x="2632329" y="4652510"/>
            <a:ext cx="692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https://desktop.github.com/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9530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E2F3B-973A-19EB-21DD-C76A4F38BD67}"/>
              </a:ext>
            </a:extLst>
          </p:cNvPr>
          <p:cNvSpPr txBox="1"/>
          <p:nvPr/>
        </p:nvSpPr>
        <p:spPr>
          <a:xfrm>
            <a:off x="3449994" y="228752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https://git-scm.com/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15238-33B7-90C5-CE97-A892430E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4" y="3429000"/>
            <a:ext cx="641122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23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65A77-17EF-4914-185F-971A8F3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627413"/>
            <a:ext cx="6511542" cy="5041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0B7956-3C61-7240-8C45-B3A6D775F48E}"/>
              </a:ext>
            </a:extLst>
          </p:cNvPr>
          <p:cNvSpPr/>
          <p:nvPr/>
        </p:nvSpPr>
        <p:spPr>
          <a:xfrm>
            <a:off x="4152122" y="3806890"/>
            <a:ext cx="2444621" cy="81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35026A-DB50-CFDC-D7FE-656F520A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538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(Mac)</a:t>
            </a:r>
            <a:endParaRPr lang="ko-KR" altLang="en-US" dirty="0"/>
          </a:p>
        </p:txBody>
      </p:sp>
      <p:pic>
        <p:nvPicPr>
          <p:cNvPr id="13314" name="Picture 2" descr="Apple (대한민국)">
            <a:extLst>
              <a:ext uri="{FF2B5EF4-FFF2-40B4-BE49-F238E27FC236}">
                <a16:creationId xmlns:a16="http://schemas.microsoft.com/office/drawing/2014/main" id="{0EA2719C-E496-9397-6E59-2CDE1B4A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9" y="1679640"/>
            <a:ext cx="2246928" cy="22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681B07-803D-5064-FF2C-FD56D7D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4" y="1325563"/>
            <a:ext cx="4711772" cy="3357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BEAB9-B4AC-2E4E-949A-E540BE0DF1BC}"/>
              </a:ext>
            </a:extLst>
          </p:cNvPr>
          <p:cNvSpPr txBox="1"/>
          <p:nvPr/>
        </p:nvSpPr>
        <p:spPr>
          <a:xfrm>
            <a:off x="3673002" y="4947662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https://brew.sh/index_ko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F958D-876B-E8BA-D19C-F684BE1FC915}"/>
              </a:ext>
            </a:extLst>
          </p:cNvPr>
          <p:cNvSpPr txBox="1"/>
          <p:nvPr/>
        </p:nvSpPr>
        <p:spPr>
          <a:xfrm>
            <a:off x="3673002" y="5863460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brew install git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968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99807EE-E473-5866-D958-0C13DABE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VS Code, </a:t>
            </a:r>
            <a:r>
              <a:rPr lang="ko-KR" altLang="en-US" dirty="0"/>
              <a:t>터미널 설정 및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F455D-E779-4E8F-2FC0-8EB2EADD1215}"/>
              </a:ext>
            </a:extLst>
          </p:cNvPr>
          <p:cNvSpPr txBox="1"/>
          <p:nvPr/>
        </p:nvSpPr>
        <p:spPr>
          <a:xfrm>
            <a:off x="977381" y="1719300"/>
            <a:ext cx="93702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Control + Shift + P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Select default profile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bash </a:t>
            </a:r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Control + `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--version</a:t>
            </a:r>
            <a:endParaRPr lang="ko-KR" altLang="en-US" sz="32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1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라디오 버튼</a:t>
            </a:r>
            <a:r>
              <a:rPr lang="en-US" altLang="ko-KR" dirty="0"/>
              <a:t>, type=“radio”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하나만 선택 가능</a:t>
            </a:r>
            <a:r>
              <a:rPr lang="ko-KR" altLang="en-US" dirty="0"/>
              <a:t>한 라디오 버튼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라디오 버튼의 이름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en-US" altLang="ko-KR" dirty="0"/>
              <a:t>name </a:t>
            </a:r>
            <a:r>
              <a:rPr lang="ko-KR" altLang="en-US" dirty="0"/>
              <a:t>을 가지는 라디오 버튼은 하나만 선택이 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하나를 선택하면 다른 선택 값이 취소 됨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라디오 버튼이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 </a:t>
            </a:r>
            <a:r>
              <a:rPr lang="en-US" altLang="ko-KR" dirty="0"/>
              <a:t>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015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5BB95F-4B75-A439-0348-AD10002B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00" y="1672798"/>
            <a:ext cx="10071799" cy="495715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4022EAB-ABB9-44FC-A60F-50440C04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프로필 꾸미기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1152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core. </a:t>
            </a:r>
            <a:r>
              <a:rPr lang="en-US" altLang="ko-KR" dirty="0" err="1">
                <a:solidFill>
                  <a:schemeClr val="accent1"/>
                </a:solidFill>
              </a:rPr>
              <a:t>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5381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9738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모를 심어 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Local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“first commit”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1395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E0A5FE-37D4-A906-0750-29666866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42" y="1428471"/>
            <a:ext cx="7144747" cy="417253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6961637" y="28498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49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76385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solidFill>
                <a:schemeClr val="accent1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"first commit"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38844440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752115-DF09-22B4-B77C-694534AFC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52575"/>
            <a:ext cx="4933950" cy="3752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1AFA19-3B8D-87EC-BEC5-1EA99C6B0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1550"/>
            <a:ext cx="4839864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3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1C909-98D3-9117-5A0E-D327352F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347295"/>
            <a:ext cx="2286137" cy="6137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97AC82-1047-A96D-749A-B2A1BA4D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51" y="2209630"/>
            <a:ext cx="8754697" cy="243874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EC2C85-7D5B-829C-4D4A-BC57FFFF1B9B}"/>
              </a:ext>
            </a:extLst>
          </p:cNvPr>
          <p:cNvSpPr/>
          <p:nvPr/>
        </p:nvSpPr>
        <p:spPr>
          <a:xfrm rot="12019861">
            <a:off x="2256288" y="204663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560F09-849F-7102-E6DB-51612DBB7265}"/>
              </a:ext>
            </a:extLst>
          </p:cNvPr>
          <p:cNvSpPr/>
          <p:nvPr/>
        </p:nvSpPr>
        <p:spPr>
          <a:xfrm rot="12019861">
            <a:off x="11247887" y="32753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340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귀찮으면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Github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desktop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날짜 선택</a:t>
            </a:r>
            <a:r>
              <a:rPr lang="en-US" altLang="ko-KR" dirty="0"/>
              <a:t>, type=“date”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특정 날짜</a:t>
            </a:r>
            <a:r>
              <a:rPr lang="en-US" altLang="ko-KR" dirty="0"/>
              <a:t>(</a:t>
            </a:r>
            <a:r>
              <a:rPr lang="ko-KR" altLang="en-US" dirty="0"/>
              <a:t>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를 선택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Name : </a:t>
            </a:r>
            <a:r>
              <a:rPr lang="ko-KR" altLang="en-US" dirty="0"/>
              <a:t>날짜 선택 폼 이름</a:t>
            </a:r>
            <a:endParaRPr lang="en-US" altLang="ko-KR" dirty="0"/>
          </a:p>
          <a:p>
            <a:r>
              <a:rPr lang="en-US" altLang="ko-KR" dirty="0"/>
              <a:t>type=“datetime-local”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시간 까지 선택</a:t>
            </a:r>
            <a:r>
              <a:rPr lang="ko-KR" altLang="en-US" dirty="0"/>
              <a:t> 가능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기존은 </a:t>
            </a:r>
            <a:r>
              <a:rPr lang="en-US" altLang="ko-KR" dirty="0">
                <a:solidFill>
                  <a:srgbClr val="0070C0"/>
                </a:solidFill>
              </a:rPr>
              <a:t>“datetime”</a:t>
            </a:r>
            <a:r>
              <a:rPr lang="en-US" altLang="ko-KR" dirty="0"/>
              <a:t> </a:t>
            </a:r>
            <a:r>
              <a:rPr lang="ko-KR" altLang="en-US" dirty="0"/>
              <a:t>을 사용하였으나 시간은 시간대의 영향을 받기 때문에 정확한 데이터 값 전달이 불가능 하여 지금은 사용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56688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121C92-6BD7-82AC-5269-E93E0A10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30" y="1171425"/>
            <a:ext cx="3391579" cy="299099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2DD86E3-0759-020A-E5E4-A4E9A4EB2A52}"/>
              </a:ext>
            </a:extLst>
          </p:cNvPr>
          <p:cNvSpPr/>
          <p:nvPr/>
        </p:nvSpPr>
        <p:spPr>
          <a:xfrm rot="12019861">
            <a:off x="3923162" y="176088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30CA29-82A7-3447-05D0-D1648D8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08" y="1171425"/>
            <a:ext cx="3829584" cy="43535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94A9AE8-87A5-7EDF-542C-9BB44B2FF30E}"/>
              </a:ext>
            </a:extLst>
          </p:cNvPr>
          <p:cNvSpPr/>
          <p:nvPr/>
        </p:nvSpPr>
        <p:spPr>
          <a:xfrm rot="12019861">
            <a:off x="9279194" y="200198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FDC43AE-731B-3C1F-AA86-57B6E197A22B}"/>
              </a:ext>
            </a:extLst>
          </p:cNvPr>
          <p:cNvSpPr/>
          <p:nvPr/>
        </p:nvSpPr>
        <p:spPr>
          <a:xfrm rot="12019861">
            <a:off x="9405127" y="3118299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4CA3DE2-3F6F-C1F7-0CCE-A9060B0C0D7B}"/>
              </a:ext>
            </a:extLst>
          </p:cNvPr>
          <p:cNvSpPr/>
          <p:nvPr/>
        </p:nvSpPr>
        <p:spPr>
          <a:xfrm rot="12019861">
            <a:off x="8204977" y="50995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350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FBEDE4-86F3-5A01-31F1-EF0F98CC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2" y="709520"/>
            <a:ext cx="5953956" cy="1324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CD2584-5934-C672-E6AB-C8A123C2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14" y="2257176"/>
            <a:ext cx="4277322" cy="356284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DE212E-BF47-5643-83F1-F89817D289C7}"/>
              </a:ext>
            </a:extLst>
          </p:cNvPr>
          <p:cNvSpPr/>
          <p:nvPr/>
        </p:nvSpPr>
        <p:spPr>
          <a:xfrm rot="12019861">
            <a:off x="6442851" y="124187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5B5ECB-1FDA-B3E6-6BC5-91E88BBBC995}"/>
              </a:ext>
            </a:extLst>
          </p:cNvPr>
          <p:cNvSpPr/>
          <p:nvPr/>
        </p:nvSpPr>
        <p:spPr>
          <a:xfrm rot="12019861">
            <a:off x="4480702" y="5378581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972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DA512-E273-2376-1EA7-D8D6D2D5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89" y="480936"/>
            <a:ext cx="5887272" cy="109552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F2C659D-BE18-FC6E-3A32-CC214E151F7F}"/>
              </a:ext>
            </a:extLst>
          </p:cNvPr>
          <p:cNvSpPr/>
          <p:nvPr/>
        </p:nvSpPr>
        <p:spPr>
          <a:xfrm rot="12019861">
            <a:off x="6299975" y="91152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496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업데이트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푸쉬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해봅시다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8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커맨드 라인에서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status</a:t>
            </a:r>
          </a:p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git push –u origin main (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이후에는 </a:t>
            </a:r>
            <a:r>
              <a:rPr lang="en-US" altLang="ko-KR" dirty="0">
                <a:sym typeface="Wingdings" panose="05000000000000000000" pitchFamily="2" charset="2"/>
              </a:rPr>
              <a:t>git push </a:t>
            </a:r>
            <a:r>
              <a:rPr lang="ko-KR" altLang="en-US" dirty="0">
                <a:sym typeface="Wingdings" panose="05000000000000000000" pitchFamily="2" charset="2"/>
              </a:rPr>
              <a:t>만 해도 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9183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1F243-266F-9DF1-0891-05494B5F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0" y="2121244"/>
            <a:ext cx="2362530" cy="197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3E9DB1-095D-C8F6-2271-63EB02C9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62" y="2123313"/>
            <a:ext cx="2495898" cy="191479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0E90231-5B22-D8AD-556E-A28A95FA1F90}"/>
              </a:ext>
            </a:extLst>
          </p:cNvPr>
          <p:cNvSpPr/>
          <p:nvPr/>
        </p:nvSpPr>
        <p:spPr>
          <a:xfrm rot="12019861">
            <a:off x="5094296" y="221468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D796385-4B23-B772-895B-C76E6BED723F}"/>
              </a:ext>
            </a:extLst>
          </p:cNvPr>
          <p:cNvSpPr/>
          <p:nvPr/>
        </p:nvSpPr>
        <p:spPr>
          <a:xfrm rot="12019861">
            <a:off x="5130700" y="369263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2A2F8D-15A5-497E-ECF8-9EB207B9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1" y="4656068"/>
            <a:ext cx="5811061" cy="130510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0C5B51-E763-5A5E-4FAA-7E850AE9231A}"/>
              </a:ext>
            </a:extLst>
          </p:cNvPr>
          <p:cNvSpPr/>
          <p:nvPr/>
        </p:nvSpPr>
        <p:spPr>
          <a:xfrm rot="12019861">
            <a:off x="6239498" y="524386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616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참 쉽죠? 밥 로스 아저씨의 노래, 믿어요(I Believe) : 네이버 블로그">
            <a:extLst>
              <a:ext uri="{FF2B5EF4-FFF2-40B4-BE49-F238E27FC236}">
                <a16:creationId xmlns:a16="http://schemas.microsoft.com/office/drawing/2014/main" id="{58FAE43B-66D9-8570-9556-ADF329DB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7" y="630464"/>
            <a:ext cx="5876925" cy="55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630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18640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문제 사항 처리</a:t>
            </a:r>
          </a:p>
        </p:txBody>
      </p:sp>
    </p:spTree>
    <p:extLst>
      <p:ext uri="{BB962C8B-B14F-4D97-AF65-F5344CB8AC3E}">
        <p14:creationId xmlns:p14="http://schemas.microsoft.com/office/powerpoint/2010/main" val="12902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053-9A01-A375-E7C5-AC7D7403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Access Token </a:t>
            </a:r>
            <a:r>
              <a:rPr lang="ko-KR" altLang="en-US" dirty="0"/>
              <a:t>발행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1912E-53DC-5A93-DF55-009923F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0" y="1325563"/>
            <a:ext cx="1962424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7C458-A4B5-46E0-198C-B5CA2CF5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325563"/>
            <a:ext cx="3038899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86A24-1A45-FCF6-D230-6C30C964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3429000"/>
            <a:ext cx="2962688" cy="120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4B1EC-2835-0873-4377-A751A020428D}"/>
              </a:ext>
            </a:extLst>
          </p:cNvPr>
          <p:cNvSpPr txBox="1"/>
          <p:nvPr/>
        </p:nvSpPr>
        <p:spPr>
          <a:xfrm>
            <a:off x="6580777" y="132556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토큰 저장해 두기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802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033B-7F63-85F2-5F8A-72B10A25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64846"/>
            <a:ext cx="5456291" cy="2164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9EBC5-EA6E-F749-CEF9-05CDD048BA3A}"/>
              </a:ext>
            </a:extLst>
          </p:cNvPr>
          <p:cNvSpPr/>
          <p:nvPr/>
        </p:nvSpPr>
        <p:spPr>
          <a:xfrm>
            <a:off x="3967992" y="2193722"/>
            <a:ext cx="1543575" cy="583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7B4EB-A466-0D67-6CE5-44CEDBA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" y="3894272"/>
            <a:ext cx="5091264" cy="1835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496662-3408-B940-8DD6-65963488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39" y="3894271"/>
            <a:ext cx="5091264" cy="19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1,</a:t>
            </a:r>
            <a:r>
              <a:rPr lang="en-US" altLang="ko-KR" dirty="0"/>
              <a:t> </a:t>
            </a:r>
            <a:r>
              <a:rPr lang="ko-KR" altLang="en-US" dirty="0"/>
              <a:t>카페 음료 주문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 </a:t>
            </a:r>
            <a:r>
              <a:rPr lang="ko-KR" altLang="en-US" dirty="0"/>
              <a:t>태그를 활용해서 주문자 이름 받기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선 긋기</a:t>
            </a:r>
            <a:endParaRPr lang="en-US" altLang="ko-KR" dirty="0"/>
          </a:p>
          <a:p>
            <a:r>
              <a:rPr lang="ko-KR" altLang="en-US" dirty="0"/>
              <a:t>단체 주문 파트</a:t>
            </a:r>
            <a:endParaRPr lang="en-US" altLang="ko-KR" dirty="0"/>
          </a:p>
          <a:p>
            <a:pPr lvl="1"/>
            <a:r>
              <a:rPr lang="en-US" altLang="ko-KR" dirty="0"/>
              <a:t>Checkbox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각각 메뉴 여러 개를 주문할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입력 받기</a:t>
            </a:r>
            <a:endParaRPr lang="en-US" altLang="ko-KR" dirty="0"/>
          </a:p>
          <a:p>
            <a:r>
              <a:rPr lang="ko-KR" altLang="en-US" dirty="0"/>
              <a:t>개별 주문 파트</a:t>
            </a:r>
            <a:endParaRPr lang="en-US" altLang="ko-KR" dirty="0"/>
          </a:p>
          <a:p>
            <a:pPr lvl="1"/>
            <a:r>
              <a:rPr lang="en-US" altLang="ko-KR" dirty="0"/>
              <a:t>Radio </a:t>
            </a:r>
            <a:r>
              <a:rPr lang="ko-KR" altLang="en-US" dirty="0"/>
              <a:t>로 하나의 메뉴만 주문 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및 시간 까지 입력 받기</a:t>
            </a:r>
          </a:p>
        </p:txBody>
      </p:sp>
    </p:spTree>
    <p:extLst>
      <p:ext uri="{BB962C8B-B14F-4D97-AF65-F5344CB8AC3E}">
        <p14:creationId xmlns:p14="http://schemas.microsoft.com/office/powerpoint/2010/main" val="11403360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AB095-EB5F-6EDB-AF32-DB9D61A3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0" y="1325563"/>
            <a:ext cx="5122052" cy="1986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3EC7F-16EF-A844-F5C3-32C8BDE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9" y="3545546"/>
            <a:ext cx="4828437" cy="3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984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16528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이력서도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업데이트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08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13" y="865094"/>
            <a:ext cx="3634574" cy="51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0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아파트 '올수리' 안해도 새집처럼 바꿀 수 있다 - 땅집고 &gt; 인테리어">
            <a:extLst>
              <a:ext uri="{FF2B5EF4-FFF2-40B4-BE49-F238E27FC236}">
                <a16:creationId xmlns:a16="http://schemas.microsoft.com/office/drawing/2014/main" id="{CF0A0967-B9C9-4CB3-3C47-10BA9DD8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38" y="472987"/>
            <a:ext cx="8845923" cy="59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2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아파트 '올수리' 안해도 새집처럼 바꿀 수 있다 - 땅집고 &gt; 인테리어">
            <a:extLst>
              <a:ext uri="{FF2B5EF4-FFF2-40B4-BE49-F238E27FC236}">
                <a16:creationId xmlns:a16="http://schemas.microsoft.com/office/drawing/2014/main" id="{7988351A-C77C-AB8F-4295-BA464F68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52" y="676835"/>
            <a:ext cx="8256495" cy="550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4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카카오뱅크 프렌즈 체크카드 혜택 정리">
            <a:extLst>
              <a:ext uri="{FF2B5EF4-FFF2-40B4-BE49-F238E27FC236}">
                <a16:creationId xmlns:a16="http://schemas.microsoft.com/office/drawing/2014/main" id="{210FF937-E307-F14C-FD05-2651F237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5" y="1369717"/>
            <a:ext cx="4199166" cy="419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신용 카드 결제일 언제로 해야 할까?">
            <a:extLst>
              <a:ext uri="{FF2B5EF4-FFF2-40B4-BE49-F238E27FC236}">
                <a16:creationId xmlns:a16="http://schemas.microsoft.com/office/drawing/2014/main" id="{D00D16E9-0D9C-AC60-E892-077F59E09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7" y="1590214"/>
            <a:ext cx="4812449" cy="343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s Images – Browse 5,636,249 Stock Photos, Vectors, and Video | Adobe Stock">
            <a:extLst>
              <a:ext uri="{FF2B5EF4-FFF2-40B4-BE49-F238E27FC236}">
                <a16:creationId xmlns:a16="http://schemas.microsoft.com/office/drawing/2014/main" id="{D31F7162-656D-DCE8-7FED-AFF45F5F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69" y="2258286"/>
            <a:ext cx="2100262" cy="2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5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네이버의 수수했던 초창기 메인화면에서 부터 지금까지의 변천사">
            <a:extLst>
              <a:ext uri="{FF2B5EF4-FFF2-40B4-BE49-F238E27FC236}">
                <a16:creationId xmlns:a16="http://schemas.microsoft.com/office/drawing/2014/main" id="{CCF4A6D8-D642-C3EF-F134-12D2BD0FE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1587685"/>
            <a:ext cx="3973044" cy="44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B12534-9700-EA17-7DEB-3B6FF69D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62" y="1726350"/>
            <a:ext cx="4809609" cy="3788644"/>
          </a:xfrm>
          <a:prstGeom prst="rect">
            <a:avLst/>
          </a:prstGeom>
        </p:spPr>
      </p:pic>
      <p:pic>
        <p:nvPicPr>
          <p:cNvPr id="6" name="Picture 8" descr="Vs Images – Browse 5,636,249 Stock Photos, Vectors, and Video | Adobe Stock">
            <a:extLst>
              <a:ext uri="{FF2B5EF4-FFF2-40B4-BE49-F238E27FC236}">
                <a16:creationId xmlns:a16="http://schemas.microsoft.com/office/drawing/2014/main" id="{64CC41AD-DFA1-E84F-4A0A-3041038D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68" y="2753037"/>
            <a:ext cx="2100262" cy="2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3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3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네이버에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없다면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3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우리의 친구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개발자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브라우저에서 </a:t>
            </a:r>
            <a:r>
              <a:rPr lang="ko-KR" altLang="en-US" dirty="0">
                <a:solidFill>
                  <a:schemeClr val="accent2"/>
                </a:solidFill>
              </a:rPr>
              <a:t>개발 편의</a:t>
            </a:r>
            <a:r>
              <a:rPr lang="ko-KR" altLang="en-US" dirty="0"/>
              <a:t>를 위해 제공하는 도구</a:t>
            </a:r>
            <a:endParaRPr lang="en-US" altLang="ko-KR" dirty="0"/>
          </a:p>
          <a:p>
            <a:r>
              <a:rPr lang="ko-KR" altLang="en-US" dirty="0"/>
              <a:t>지금 보고 있는 웹페이지의 </a:t>
            </a:r>
            <a:r>
              <a:rPr lang="en-US" altLang="ko-KR" dirty="0">
                <a:solidFill>
                  <a:schemeClr val="accent2"/>
                </a:solidFill>
              </a:rPr>
              <a:t>HTML, CSS, </a:t>
            </a:r>
            <a:r>
              <a:rPr lang="en-US" altLang="ko-KR" dirty="0" err="1">
                <a:solidFill>
                  <a:schemeClr val="accent2"/>
                </a:solidFill>
              </a:rPr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등을 볼 수 있다</a:t>
            </a:r>
            <a:endParaRPr lang="en-US" altLang="ko-KR" dirty="0"/>
          </a:p>
          <a:p>
            <a:r>
              <a:rPr lang="ko-KR" altLang="en-US" dirty="0"/>
              <a:t>해당 코드를 </a:t>
            </a:r>
            <a:r>
              <a:rPr lang="ko-KR" altLang="en-US" dirty="0">
                <a:solidFill>
                  <a:schemeClr val="accent2"/>
                </a:solidFill>
              </a:rPr>
              <a:t>수정</a:t>
            </a:r>
            <a:r>
              <a:rPr lang="ko-KR" altLang="en-US" dirty="0"/>
              <a:t>하여 자기 마음대로 변경이 가능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옛날 옛적에는 이걸 이용해서 수강 신청을 해킹</a:t>
            </a:r>
            <a:r>
              <a:rPr lang="en-US" altLang="ko-KR" dirty="0"/>
              <a:t>!(</a:t>
            </a:r>
            <a:r>
              <a:rPr lang="ko-KR" altLang="en-US" dirty="0"/>
              <a:t>편법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구조 및 </a:t>
            </a:r>
            <a:r>
              <a:rPr lang="en-US" altLang="ko-KR" dirty="0"/>
              <a:t>CSS </a:t>
            </a:r>
            <a:r>
              <a:rPr lang="ko-KR" altLang="en-US" dirty="0"/>
              <a:t>값 등을 확인 가능하므로 자주 사용 예정</a:t>
            </a:r>
            <a:endParaRPr lang="en-US" altLang="ko-KR" dirty="0"/>
          </a:p>
          <a:p>
            <a:r>
              <a:rPr lang="ko-KR" altLang="en-US" dirty="0"/>
              <a:t>특정 요소 코드 보기 </a:t>
            </a:r>
            <a:r>
              <a:rPr lang="en-US" altLang="ko-KR" dirty="0"/>
              <a:t>/ </a:t>
            </a:r>
            <a:r>
              <a:rPr lang="ko-KR" altLang="en-US" dirty="0"/>
              <a:t>크기 줄이기 </a:t>
            </a:r>
            <a:r>
              <a:rPr lang="en-US" altLang="ko-KR" dirty="0"/>
              <a:t>/ </a:t>
            </a:r>
            <a:r>
              <a:rPr lang="ko-KR" altLang="en-US" dirty="0"/>
              <a:t>모바일 버전 확인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631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DED72C-FD24-5812-31E6-8EF7ACE2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597" y="444771"/>
            <a:ext cx="6812806" cy="596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30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>
                <a:solidFill>
                  <a:schemeClr val="accent2"/>
                </a:solidFill>
              </a:rPr>
              <a:t>HTML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ko-KR" altLang="en-US" dirty="0"/>
              <a:t>을 입히고자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HTML5 </a:t>
            </a:r>
            <a:r>
              <a:rPr lang="ko-KR" altLang="en-US" dirty="0"/>
              <a:t>이전</a:t>
            </a:r>
            <a:r>
              <a:rPr lang="en-US" altLang="ko-KR" dirty="0"/>
              <a:t> </a:t>
            </a:r>
            <a:r>
              <a:rPr lang="ko-KR" altLang="en-US" dirty="0"/>
              <a:t>버전에서는 </a:t>
            </a:r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자체</a:t>
            </a:r>
            <a:r>
              <a:rPr lang="ko-KR" altLang="en-US" dirty="0"/>
              <a:t>에서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ko-KR" altLang="en-US" dirty="0">
                <a:solidFill>
                  <a:schemeClr val="accent2"/>
                </a:solidFill>
              </a:rPr>
              <a:t>을 컨트롤 </a:t>
            </a:r>
            <a:r>
              <a:rPr lang="ko-KR" altLang="en-US" dirty="0"/>
              <a:t>할 수 있는 태그 </a:t>
            </a:r>
            <a:r>
              <a:rPr lang="en-US" altLang="ko-KR" dirty="0">
                <a:solidFill>
                  <a:srgbClr val="00B050"/>
                </a:solidFill>
              </a:rPr>
              <a:t>&lt;font&gt;, &lt;center&gt;</a:t>
            </a:r>
            <a:r>
              <a:rPr lang="en-US" altLang="ko-KR" dirty="0"/>
              <a:t> </a:t>
            </a:r>
            <a:r>
              <a:rPr lang="ko-KR" altLang="en-US" dirty="0"/>
              <a:t>등을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HTML</a:t>
            </a:r>
            <a:r>
              <a:rPr lang="ko-KR" altLang="en-US" dirty="0"/>
              <a:t>은 결국 </a:t>
            </a:r>
            <a:r>
              <a:rPr lang="ko-KR" altLang="en-US" dirty="0">
                <a:solidFill>
                  <a:schemeClr val="accent2"/>
                </a:solidFill>
              </a:rPr>
              <a:t>텍스트를 전달</a:t>
            </a:r>
            <a:r>
              <a:rPr lang="ko-KR" altLang="en-US" dirty="0"/>
              <a:t>하는 문서</a:t>
            </a:r>
            <a:r>
              <a:rPr lang="en-US" altLang="ko-KR" dirty="0"/>
              <a:t> </a:t>
            </a:r>
            <a:r>
              <a:rPr lang="ko-KR" altLang="en-US" dirty="0"/>
              <a:t>이자 문서의 구조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본연의 기능이 아닌 디자인 적 요소가 추가되면서 많은 </a:t>
            </a:r>
            <a:r>
              <a:rPr lang="ko-KR" altLang="en-US" dirty="0">
                <a:solidFill>
                  <a:schemeClr val="accent2"/>
                </a:solidFill>
              </a:rPr>
              <a:t>혼란</a:t>
            </a:r>
            <a:r>
              <a:rPr lang="ko-KR" altLang="en-US" dirty="0"/>
              <a:t>을 야기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2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87" y="938011"/>
            <a:ext cx="3916426" cy="552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반짝일러스트, 반짝반짝일러스트, 반짝이일러스트, 반사일러스트, 반짝이는그림, 사진,이미지,일러스트,캘리그라피 - JIU작가">
            <a:extLst>
              <a:ext uri="{FF2B5EF4-FFF2-40B4-BE49-F238E27FC236}">
                <a16:creationId xmlns:a16="http://schemas.microsoft.com/office/drawing/2014/main" id="{3D876470-AB71-1E43-B15E-DBA27268E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822" y="-192833"/>
            <a:ext cx="3007238" cy="40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45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6A1C6EA-A8D4-2144-A267-3C78C93D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4948"/>
            <a:ext cx="12192000" cy="3797558"/>
          </a:xfrm>
        </p:spPr>
        <p:txBody>
          <a:bodyPr>
            <a:normAutofit/>
          </a:bodyPr>
          <a:lstStyle/>
          <a:p>
            <a:pPr algn="ctr"/>
            <a:r>
              <a:rPr lang="ko-KR" altLang="en-US" sz="12400" b="1" dirty="0"/>
              <a:t>百聞不如一見</a:t>
            </a:r>
          </a:p>
        </p:txBody>
      </p:sp>
    </p:spTree>
    <p:extLst>
      <p:ext uri="{BB962C8B-B14F-4D97-AF65-F5344CB8AC3E}">
        <p14:creationId xmlns:p14="http://schemas.microsoft.com/office/powerpoint/2010/main" val="647173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D0DBF1-5486-C7F1-7A10-A2CCB2D624E9}"/>
              </a:ext>
            </a:extLst>
          </p:cNvPr>
          <p:cNvSpPr txBox="1"/>
          <p:nvPr/>
        </p:nvSpPr>
        <p:spPr>
          <a:xfrm>
            <a:off x="277197" y="1272083"/>
            <a:ext cx="11637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color:blue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font-weight: bold; background-color: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yellowgreen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77545-02C7-15EC-D813-89C6CD0F75CB}"/>
              </a:ext>
            </a:extLst>
          </p:cNvPr>
          <p:cNvSpPr txBox="1"/>
          <p:nvPr/>
        </p:nvSpPr>
        <p:spPr>
          <a:xfrm>
            <a:off x="277197" y="3128303"/>
            <a:ext cx="116376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color:aqua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background-color: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width: 500px;"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width: 500px; padding: 10px;"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width: 500px; margin: 10px;"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4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인라인</a:t>
            </a:r>
            <a:r>
              <a:rPr lang="en-US" altLang="ko-KR" dirty="0">
                <a:solidFill>
                  <a:schemeClr val="accent2"/>
                </a:solidFill>
              </a:rPr>
              <a:t>(inline)</a:t>
            </a:r>
            <a:r>
              <a:rPr lang="ko-KR" altLang="en-US" dirty="0"/>
              <a:t> 방식은 </a:t>
            </a:r>
            <a:r>
              <a:rPr lang="ko-KR" altLang="en-US" dirty="0">
                <a:solidFill>
                  <a:schemeClr val="accent2"/>
                </a:solidFill>
              </a:rPr>
              <a:t>불편</a:t>
            </a:r>
            <a:r>
              <a:rPr lang="ko-KR" altLang="en-US" dirty="0"/>
              <a:t>해요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63463-606A-588E-E74B-279A25C3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24131"/>
            <a:ext cx="11260802" cy="229533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각각 태그마다 전부 스타일을 적어줘야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아래에서 같은 스타일을 가진 태그를 사용하려고 해도 코드를 </a:t>
            </a:r>
            <a:r>
              <a:rPr lang="ko-KR" altLang="en-US" dirty="0" err="1"/>
              <a:t>복붙</a:t>
            </a:r>
            <a:r>
              <a:rPr lang="ko-KR" altLang="en-US" dirty="0"/>
              <a:t>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재사용이 전혀 불가능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CAF1AC-8517-7F45-949F-D2F7AB83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91"/>
            <a:ext cx="9004041" cy="26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7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내장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63463-606A-588E-E74B-279A25C3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974840"/>
            <a:ext cx="11260802" cy="259391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en-US" altLang="ko-KR" dirty="0"/>
              <a:t>&lt;head&gt; </a:t>
            </a:r>
            <a:r>
              <a:rPr lang="ko-KR" altLang="en-US" dirty="0"/>
              <a:t>태그 내부에 사용할 </a:t>
            </a:r>
            <a:r>
              <a:rPr lang="en-US" altLang="ko-KR" dirty="0"/>
              <a:t>Style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00B050"/>
                </a:solidFill>
              </a:rPr>
              <a:t>&lt;style&gt;</a:t>
            </a:r>
            <a:r>
              <a:rPr lang="en-US" altLang="ko-KR" dirty="0"/>
              <a:t> </a:t>
            </a:r>
            <a:r>
              <a:rPr lang="ko-KR" altLang="en-US" dirty="0"/>
              <a:t>태그로 미리 선언하여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태그에 같은 스타일 적용이 가능</a:t>
            </a:r>
            <a:r>
              <a:rPr lang="en-US" altLang="ko-KR" dirty="0"/>
              <a:t>!!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 </a:t>
            </a:r>
            <a:r>
              <a:rPr lang="ko-KR" altLang="en-US" dirty="0">
                <a:solidFill>
                  <a:schemeClr val="accent2"/>
                </a:solidFill>
              </a:rPr>
              <a:t>다른 </a:t>
            </a:r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ko-KR" altLang="en-US" dirty="0"/>
              <a:t>에는 어떻게 쓰죠</a:t>
            </a:r>
            <a:r>
              <a:rPr lang="en-US" altLang="ko-KR" dirty="0"/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혹시나 </a:t>
            </a:r>
            <a:r>
              <a:rPr lang="ko-KR" altLang="en-US" dirty="0">
                <a:solidFill>
                  <a:schemeClr val="accent2"/>
                </a:solidFill>
              </a:rPr>
              <a:t>스타일이 바뀌면</a:t>
            </a:r>
            <a:r>
              <a:rPr lang="ko-KR" altLang="en-US" dirty="0"/>
              <a:t> 모두 바꿔줘야 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D8693-20D0-A7E1-9B1B-F8D80BF1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91"/>
            <a:ext cx="7009485" cy="249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26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AB3253-D431-9772-FD74-D9ACB4EC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2" y="1446245"/>
            <a:ext cx="7913910" cy="49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사고위험 복잡한 이면도로 “일방통행 하니 안전한 길 됐어요” &lt; 사회일반 &lt; 사회 &lt; 기사본문 - 제주의소리">
            <a:extLst>
              <a:ext uri="{FF2B5EF4-FFF2-40B4-BE49-F238E27FC236}">
                <a16:creationId xmlns:a16="http://schemas.microsoft.com/office/drawing/2014/main" id="{19A4D6EA-404C-B20B-7822-9829EC6CC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09700"/>
            <a:ext cx="5715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29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모든 </a:t>
            </a:r>
            <a:r>
              <a:rPr lang="en-US" altLang="ko-KR" dirty="0"/>
              <a:t>Style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ko-KR" altLang="en-US" dirty="0"/>
              <a:t>에 넣고</a:t>
            </a:r>
            <a:r>
              <a:rPr lang="en-US" altLang="ko-KR" dirty="0"/>
              <a:t>, </a:t>
            </a:r>
            <a:r>
              <a:rPr lang="ko-KR" altLang="en-US" dirty="0"/>
              <a:t>필요한 </a:t>
            </a:r>
            <a:r>
              <a:rPr lang="en-US" altLang="ko-KR" dirty="0"/>
              <a:t>HTML </a:t>
            </a:r>
            <a:r>
              <a:rPr lang="ko-KR" altLang="en-US" dirty="0"/>
              <a:t>파일에서 해당 </a:t>
            </a:r>
            <a:r>
              <a:rPr lang="ko-KR" altLang="en-US" dirty="0">
                <a:solidFill>
                  <a:schemeClr val="accent2"/>
                </a:solidFill>
              </a:rPr>
              <a:t>파일을 링크</a:t>
            </a:r>
            <a:r>
              <a:rPr lang="ko-KR" altLang="en-US" dirty="0"/>
              <a:t>해서 사용하는 방식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재사용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2"/>
                </a:solidFill>
              </a:rPr>
              <a:t>OK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스타일 변경 발생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2"/>
                </a:solidFill>
              </a:rPr>
              <a:t>OK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</a:t>
            </a:r>
            <a:r>
              <a:rPr lang="en-US" altLang="ko-KR" dirty="0"/>
              <a:t> </a:t>
            </a:r>
            <a:r>
              <a:rPr lang="ko-KR" altLang="en-US" dirty="0"/>
              <a:t>모든 것을 </a:t>
            </a:r>
            <a:r>
              <a:rPr lang="ko-KR" altLang="en-US" dirty="0">
                <a:solidFill>
                  <a:schemeClr val="accent2"/>
                </a:solidFill>
              </a:rPr>
              <a:t>하나의 파일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chemeClr val="accent2"/>
                </a:solidFill>
              </a:rPr>
              <a:t>관리</a:t>
            </a:r>
            <a:r>
              <a:rPr lang="ko-KR" altLang="en-US" dirty="0"/>
              <a:t>하는 것이 맞을까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다른</a:t>
            </a:r>
            <a:r>
              <a:rPr lang="en-US" altLang="ko-KR" dirty="0">
                <a:solidFill>
                  <a:schemeClr val="accent2"/>
                </a:solidFill>
              </a:rPr>
              <a:t> CSS </a:t>
            </a:r>
            <a:r>
              <a:rPr lang="ko-KR" altLang="en-US" dirty="0">
                <a:solidFill>
                  <a:schemeClr val="accent2"/>
                </a:solidFill>
              </a:rPr>
              <a:t>파일의 코드</a:t>
            </a:r>
            <a:r>
              <a:rPr lang="ko-KR" altLang="en-US" dirty="0"/>
              <a:t>를 가져와야 </a:t>
            </a:r>
            <a:r>
              <a:rPr lang="ko-KR" altLang="en-US" dirty="0" err="1"/>
              <a:t>할때는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343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409C048-3286-BF8C-0785-AE3518C81886}"/>
              </a:ext>
            </a:extLst>
          </p:cNvPr>
          <p:cNvGrpSpPr/>
          <p:nvPr/>
        </p:nvGrpSpPr>
        <p:grpSpPr>
          <a:xfrm>
            <a:off x="746449" y="1328391"/>
            <a:ext cx="9641204" cy="5147054"/>
            <a:chOff x="877078" y="1191625"/>
            <a:chExt cx="9237306" cy="49314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047600-07DA-63BF-8C78-5201BCE1E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078" y="1191625"/>
              <a:ext cx="9237306" cy="493142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B0FBCC-21E9-57AD-344A-C2E5C9BA838C}"/>
                </a:ext>
              </a:extLst>
            </p:cNvPr>
            <p:cNvSpPr/>
            <p:nvPr/>
          </p:nvSpPr>
          <p:spPr>
            <a:xfrm>
              <a:off x="7800393" y="4777273"/>
              <a:ext cx="2313991" cy="1345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5A89ADF4-0D88-2373-6AFB-F0E56CB0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chemeClr val="accent2"/>
                </a:solidFill>
              </a:rPr>
              <a:t>@import</a:t>
            </a:r>
            <a:r>
              <a:rPr lang="ko-KR" altLang="en-US" dirty="0">
                <a:solidFill>
                  <a:schemeClr val="accent2"/>
                </a:solidFill>
              </a:rPr>
              <a:t> 방식</a:t>
            </a:r>
          </a:p>
        </p:txBody>
      </p:sp>
    </p:spTree>
    <p:extLst>
      <p:ext uri="{BB962C8B-B14F-4D97-AF65-F5344CB8AC3E}">
        <p14:creationId xmlns:p14="http://schemas.microsoft.com/office/powerpoint/2010/main" val="2943396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CSS </a:t>
            </a:r>
            <a:r>
              <a:rPr lang="ko-KR" altLang="en-US" dirty="0"/>
              <a:t>참조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37C608-E19A-5B70-CCDC-8923BC37875D}"/>
              </a:ext>
            </a:extLst>
          </p:cNvPr>
          <p:cNvSpPr/>
          <p:nvPr/>
        </p:nvSpPr>
        <p:spPr>
          <a:xfrm>
            <a:off x="669608" y="1671417"/>
            <a:ext cx="1956318" cy="1455594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인라인</a:t>
            </a:r>
            <a:endParaRPr lang="en-US" altLang="ko-KR" sz="24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1C8065-66A5-6CE5-497C-498A918B578E}"/>
              </a:ext>
            </a:extLst>
          </p:cNvPr>
          <p:cNvSpPr/>
          <p:nvPr/>
        </p:nvSpPr>
        <p:spPr>
          <a:xfrm>
            <a:off x="4227224" y="168479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AE05BA-F8D9-077B-5C71-1D600FD8E15E}"/>
              </a:ext>
            </a:extLst>
          </p:cNvPr>
          <p:cNvSpPr/>
          <p:nvPr/>
        </p:nvSpPr>
        <p:spPr>
          <a:xfrm>
            <a:off x="7784841" y="168479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45BB507-7CC1-BDDE-2FEC-7116D0B4D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96791"/>
            <a:ext cx="11260802" cy="33612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그런데 </a:t>
            </a:r>
            <a:r>
              <a:rPr lang="en-US" altLang="ko-KR" dirty="0"/>
              <a:t>3</a:t>
            </a:r>
            <a:r>
              <a:rPr lang="ko-KR" altLang="en-US" dirty="0"/>
              <a:t>가지 방식이 </a:t>
            </a:r>
            <a:r>
              <a:rPr lang="ko-KR" altLang="en-US" dirty="0">
                <a:solidFill>
                  <a:schemeClr val="accent2"/>
                </a:solidFill>
              </a:rPr>
              <a:t>겹치면</a:t>
            </a:r>
            <a:r>
              <a:rPr lang="ko-KR" altLang="en-US" dirty="0"/>
              <a:t> 어떻게 되죠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기본 룰은 </a:t>
            </a:r>
            <a:r>
              <a:rPr lang="ko-KR" altLang="en-US" dirty="0">
                <a:solidFill>
                  <a:schemeClr val="accent2"/>
                </a:solidFill>
              </a:rPr>
              <a:t>가장 늦게 읽히는 것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chemeClr val="accent2"/>
                </a:solidFill>
              </a:rPr>
              <a:t>우선</a:t>
            </a:r>
            <a:r>
              <a:rPr lang="ko-KR" altLang="en-US" dirty="0"/>
              <a:t>으로 적용 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인라인 방식</a:t>
            </a:r>
            <a:r>
              <a:rPr lang="ko-KR" altLang="en-US" dirty="0"/>
              <a:t>은 내장</a:t>
            </a:r>
            <a:r>
              <a:rPr lang="en-US" altLang="ko-KR" dirty="0"/>
              <a:t>, </a:t>
            </a:r>
            <a:r>
              <a:rPr lang="ko-KR" altLang="en-US" dirty="0"/>
              <a:t>링크 방식에 </a:t>
            </a:r>
            <a:r>
              <a:rPr lang="ko-KR" altLang="en-US" dirty="0">
                <a:solidFill>
                  <a:schemeClr val="accent2"/>
                </a:solidFill>
              </a:rPr>
              <a:t>무조건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내장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링크 </a:t>
            </a:r>
            <a:r>
              <a:rPr lang="ko-KR" altLang="en-US" dirty="0"/>
              <a:t>방식은 </a:t>
            </a:r>
            <a:r>
              <a:rPr lang="ko-KR" altLang="en-US" dirty="0">
                <a:solidFill>
                  <a:schemeClr val="accent2"/>
                </a:solidFill>
              </a:rPr>
              <a:t>늦게 쓰여진</a:t>
            </a:r>
            <a:r>
              <a:rPr lang="ko-KR" altLang="en-US" dirty="0"/>
              <a:t> 것이 우선</a:t>
            </a:r>
            <a:r>
              <a:rPr lang="en-US" altLang="ko-KR" dirty="0"/>
              <a:t>!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01CBF61C-856C-C2F7-3F11-B7482B54A429}"/>
              </a:ext>
            </a:extLst>
          </p:cNvPr>
          <p:cNvSpPr/>
          <p:nvPr/>
        </p:nvSpPr>
        <p:spPr>
          <a:xfrm>
            <a:off x="3113999" y="1979345"/>
            <a:ext cx="625151" cy="83042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E9A070-2CAE-4920-31E6-E8AE2EBE4954}"/>
              </a:ext>
            </a:extLst>
          </p:cNvPr>
          <p:cNvSpPr txBox="1">
            <a:spLocks/>
          </p:cNvSpPr>
          <p:nvPr/>
        </p:nvSpPr>
        <p:spPr>
          <a:xfrm>
            <a:off x="6648746" y="174546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71703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3,</a:t>
            </a:r>
            <a:r>
              <a:rPr lang="en-US" altLang="ko-KR" dirty="0"/>
              <a:t> </a:t>
            </a:r>
            <a:r>
              <a:rPr lang="ko-KR" altLang="en-US" dirty="0"/>
              <a:t>모든 </a:t>
            </a:r>
            <a:r>
              <a:rPr lang="en-US" altLang="ko-KR" dirty="0"/>
              <a:t>CSS </a:t>
            </a:r>
            <a:r>
              <a:rPr lang="ko-KR" altLang="en-US" dirty="0"/>
              <a:t>적용 방법 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문서를 만들고 </a:t>
            </a:r>
            <a:r>
              <a:rPr lang="en-US" altLang="ko-KR" dirty="0"/>
              <a:t>&lt;h1&gt;, &lt;h2&gt;, &lt;h3&gt;,</a:t>
            </a:r>
            <a:r>
              <a:rPr lang="ko-KR" altLang="en-US" dirty="0"/>
              <a:t> </a:t>
            </a:r>
            <a:r>
              <a:rPr lang="en-US" altLang="ko-KR" dirty="0"/>
              <a:t>&lt;p&gt;, &lt;span&gt; </a:t>
            </a:r>
            <a:r>
              <a:rPr lang="ko-KR" altLang="en-US" dirty="0"/>
              <a:t>태그로 글자를 쓰기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&lt;h1&gt; </a:t>
            </a:r>
            <a:r>
              <a:rPr lang="ko-KR" altLang="en-US" dirty="0"/>
              <a:t>태그는 인라인 방식으로 배경을 초록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&lt;h2&gt; </a:t>
            </a:r>
            <a:r>
              <a:rPr lang="ko-KR" altLang="en-US" dirty="0"/>
              <a:t>태그는 내장 </a:t>
            </a:r>
            <a:r>
              <a:rPr lang="ko-KR" altLang="en-US" dirty="0" err="1"/>
              <a:t>방식로</a:t>
            </a:r>
            <a:r>
              <a:rPr lang="ko-KR" altLang="en-US" dirty="0"/>
              <a:t> 배경을 파랑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&lt;p&gt; </a:t>
            </a:r>
            <a:r>
              <a:rPr lang="ko-KR" altLang="en-US" dirty="0"/>
              <a:t>태그는 링크 방식으로 배경을 빨강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&lt;span&gt; </a:t>
            </a:r>
            <a:r>
              <a:rPr lang="ko-KR" altLang="en-US" dirty="0"/>
              <a:t>태그는 </a:t>
            </a:r>
            <a:r>
              <a:rPr lang="en-US" altLang="ko-KR" dirty="0"/>
              <a:t>@import </a:t>
            </a:r>
            <a:r>
              <a:rPr lang="ko-KR" altLang="en-US" dirty="0"/>
              <a:t>방식으로 배경을 오렌지</a:t>
            </a:r>
            <a:r>
              <a:rPr lang="en-US" altLang="ko-KR" dirty="0"/>
              <a:t>, </a:t>
            </a:r>
            <a:r>
              <a:rPr lang="ko-KR" altLang="en-US" dirty="0"/>
              <a:t>글자는 파란색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&lt;h3&gt; </a:t>
            </a:r>
            <a:r>
              <a:rPr lang="ko-KR" altLang="en-US" dirty="0"/>
              <a:t>태그는 배경을 검정</a:t>
            </a:r>
            <a:r>
              <a:rPr lang="en-US" altLang="ko-KR" dirty="0"/>
              <a:t>, </a:t>
            </a:r>
            <a:r>
              <a:rPr lang="ko-KR" altLang="en-US" dirty="0"/>
              <a:t>글자를 흰색으로 선언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내장 방식과 링크 방식에 전부 선언 한 뒤</a:t>
            </a:r>
            <a:r>
              <a:rPr lang="en-US" altLang="ko-KR" dirty="0"/>
              <a:t>, </a:t>
            </a:r>
            <a:r>
              <a:rPr lang="ko-KR" altLang="en-US" dirty="0"/>
              <a:t>내장 방식이 적용 되도록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517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한번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생각해 보세요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6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6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7A8958-CCA1-52EA-F199-82E03DF3C100}"/>
              </a:ext>
            </a:extLst>
          </p:cNvPr>
          <p:cNvSpPr/>
          <p:nvPr/>
        </p:nvSpPr>
        <p:spPr>
          <a:xfrm>
            <a:off x="3458749" y="1798677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4E946C-588C-3183-EBD6-1DDF0D3BCDE6}"/>
              </a:ext>
            </a:extLst>
          </p:cNvPr>
          <p:cNvSpPr/>
          <p:nvPr/>
        </p:nvSpPr>
        <p:spPr>
          <a:xfrm>
            <a:off x="958144" y="2531130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145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4948"/>
            <a:ext cx="12192000" cy="3797558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/>
              <a:t>“</a:t>
            </a:r>
            <a:r>
              <a:rPr lang="ko-KR" altLang="en-US" sz="8000" b="1" dirty="0"/>
              <a:t>빨간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파란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초록색으로 예쁘게 칠해주세요</a:t>
            </a:r>
            <a:r>
              <a:rPr lang="en-US" altLang="ko-KR" sz="8000" b="1" dirty="0"/>
              <a:t>”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398985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물음표는 어떻게 생겨난 걸까? : 네이버 포스트">
            <a:extLst>
              <a:ext uri="{FF2B5EF4-FFF2-40B4-BE49-F238E27FC236}">
                <a16:creationId xmlns:a16="http://schemas.microsoft.com/office/drawing/2014/main" id="{4A060D4C-74C2-CDE7-7A1E-A04CDE7F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61" y="672744"/>
            <a:ext cx="9713677" cy="551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56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7B4BC1-E287-C6BC-C2AF-4517ACC0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7200" b="1" dirty="0"/>
              <a:t>“A</a:t>
            </a:r>
            <a:r>
              <a:rPr lang="ko-KR" altLang="en-US" sz="7200" b="1" dirty="0"/>
              <a:t>는 빨간색</a:t>
            </a:r>
            <a:br>
              <a:rPr lang="en-US" altLang="ko-KR" sz="7200" b="1" dirty="0"/>
            </a:br>
            <a:r>
              <a:rPr lang="en-US" altLang="ko-KR" sz="7200" b="1" dirty="0"/>
              <a:t>B</a:t>
            </a:r>
            <a:r>
              <a:rPr lang="ko-KR" altLang="en-US" sz="7200" b="1" dirty="0"/>
              <a:t>는 파란색</a:t>
            </a:r>
            <a:br>
              <a:rPr lang="en-US" altLang="ko-KR" sz="7200" b="1" dirty="0"/>
            </a:br>
            <a:r>
              <a:rPr lang="en-US" altLang="ko-KR" sz="7200" b="1" dirty="0"/>
              <a:t>C</a:t>
            </a:r>
            <a:r>
              <a:rPr lang="ko-KR" altLang="en-US" sz="7200" b="1" dirty="0"/>
              <a:t>는 초록색으로</a:t>
            </a:r>
            <a:br>
              <a:rPr lang="en-US" altLang="ko-KR" sz="7200" b="1" dirty="0"/>
            </a:br>
            <a:r>
              <a:rPr lang="ko-KR" altLang="en-US" sz="7200" b="1" dirty="0"/>
              <a:t>예쁘게 칠해주세요</a:t>
            </a:r>
            <a:r>
              <a:rPr lang="en-US" altLang="ko-KR" sz="7200" b="1" dirty="0"/>
              <a:t>!”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416187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4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70C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1268" name="Picture 4" descr="킹오브더힐 바비짤 바비움짤 모음 : 네이버 블로그">
            <a:extLst>
              <a:ext uri="{FF2B5EF4-FFF2-40B4-BE49-F238E27FC236}">
                <a16:creationId xmlns:a16="http://schemas.microsoft.com/office/drawing/2014/main" id="{43BBC295-BAB1-731D-2E58-A19A7627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15" y="809851"/>
            <a:ext cx="2900461" cy="231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원칙7: 커뮤니케이션 전략을 수립하라 - PUBLY">
            <a:extLst>
              <a:ext uri="{FF2B5EF4-FFF2-40B4-BE49-F238E27FC236}">
                <a16:creationId xmlns:a16="http://schemas.microsoft.com/office/drawing/2014/main" id="{9FCDF01A-C0A8-0ED4-443C-A85E83F5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53" y="807944"/>
            <a:ext cx="10161494" cy="579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1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0" b="1" dirty="0"/>
              <a:t>CSS</a:t>
            </a:r>
            <a:r>
              <a:rPr lang="ko-KR" altLang="en-US" sz="8000" b="1" dirty="0"/>
              <a:t>를 적용 할 때도</a:t>
            </a:r>
            <a:br>
              <a:rPr lang="en-US" altLang="ko-KR" sz="8000" b="1" dirty="0"/>
            </a:br>
            <a:r>
              <a:rPr lang="ko-KR" altLang="en-US" sz="8000" b="1" dirty="0"/>
              <a:t>어떤 곳에 적용할 지</a:t>
            </a:r>
            <a:br>
              <a:rPr lang="en-US" altLang="ko-KR" sz="8000" b="1" dirty="0"/>
            </a:br>
            <a:r>
              <a:rPr lang="ko-KR" altLang="en-US" sz="8000" b="1" dirty="0"/>
              <a:t>정확하게 불러주는 것이</a:t>
            </a:r>
            <a:br>
              <a:rPr lang="en-US" altLang="ko-KR" sz="8000" b="1" dirty="0"/>
            </a:br>
            <a:r>
              <a:rPr lang="ko-KR" altLang="en-US" sz="8000" b="1" dirty="0"/>
              <a:t>중요합니다</a:t>
            </a:r>
            <a:r>
              <a:rPr lang="en-US" altLang="ko-KR" sz="8000" b="1" dirty="0"/>
              <a:t>~!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16137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r>
              <a:rPr lang="en-US" altLang="ko-KR" dirty="0">
                <a:solidFill>
                  <a:schemeClr val="accent2"/>
                </a:solidFill>
              </a:rPr>
              <a:t>(Selector)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style(design, layout </a:t>
            </a:r>
            <a:r>
              <a:rPr lang="en-US" altLang="ko-KR" i="0" dirty="0" err="1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etc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 하여야 하므로 </a:t>
            </a:r>
            <a:r>
              <a:rPr lang="en-US" altLang="ko-KR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사용을 위해서는 스타일을 적용하고자 하는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할 수 있어야 한다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스타일을 적용하고자 하는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에서 제공하는 수단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93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(Property)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하고 </a:t>
            </a:r>
            <a:r>
              <a:rPr lang="en-US" altLang="ko-KR" b="0" i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{ }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내에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값을 지정하여 다양한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</a:t>
            </a:r>
            <a:endParaRPr lang="en-US" altLang="ko-KR" b="0" i="0" dirty="0">
              <a:solidFill>
                <a:schemeClr val="accent2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은 </a:t>
            </a:r>
            <a:r>
              <a:rPr lang="ko-KR" altLang="en-US" b="0" i="0" u="none" strike="noStrike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표준 스펙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이미 지정되어 있는 것을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사용자가 임의로 정의할 수 없다</a:t>
            </a:r>
            <a:endParaRPr lang="en-US" altLang="ko-KR" b="0" i="0" dirty="0">
              <a:solidFill>
                <a:srgbClr val="333333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개의 프로퍼티를 연속해서 지정할 수 있으며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세미콜론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(;)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구분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347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값</a:t>
            </a:r>
            <a:r>
              <a:rPr lang="en-US" altLang="ko-KR" dirty="0">
                <a:solidFill>
                  <a:schemeClr val="accent2"/>
                </a:solidFill>
              </a:rPr>
              <a:t>(Value)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값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은 해당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 사용할 수 있는 값을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키워드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나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크기 단위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또는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색상 단위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 등의 특정 단위로 지정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67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247397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선택자니까</a:t>
            </a:r>
            <a:r>
              <a:rPr lang="en-US" altLang="ko-KR" dirty="0"/>
              <a:t> </a:t>
            </a:r>
            <a:r>
              <a:rPr lang="ko-KR" altLang="en-US" dirty="0"/>
              <a:t>기본적인 </a:t>
            </a:r>
            <a:r>
              <a:rPr lang="ko-KR" altLang="en-US" dirty="0" err="1"/>
              <a:t>선택자겠죠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별도의 테크닉 없이</a:t>
            </a:r>
            <a:r>
              <a:rPr lang="en-US" altLang="ko-KR" dirty="0"/>
              <a:t>, </a:t>
            </a:r>
            <a:r>
              <a:rPr lang="ko-KR" altLang="en-US" dirty="0"/>
              <a:t>순수하게 무엇인가를 호출 할 때 사용합니다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전체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태그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Class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ID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993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E1A3F-C33C-C6F0-A22D-77017654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" y="411174"/>
            <a:ext cx="9261282" cy="60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4BE83-ECC7-4C63-6FD0-84E6B8DA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1" y="366639"/>
            <a:ext cx="9045032" cy="61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4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8A1355-E6CE-15FE-C4E8-F1902134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9" y="298923"/>
            <a:ext cx="9710579" cy="62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2073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42773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205F26-95D0-5086-8310-925723B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4" y="410547"/>
            <a:ext cx="9236276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1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4,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458" y="1328391"/>
            <a:ext cx="6507331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전체 태그에 대한 </a:t>
            </a:r>
            <a:r>
              <a:rPr lang="ko-KR" altLang="en-US" dirty="0" err="1"/>
              <a:t>글자색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하얀색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&lt;span&gt; </a:t>
            </a:r>
            <a:r>
              <a:rPr lang="ko-KR" altLang="en-US" dirty="0">
                <a:sym typeface="Wingdings" panose="05000000000000000000" pitchFamily="2" charset="2"/>
              </a:rPr>
              <a:t>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id </a:t>
            </a:r>
            <a:r>
              <a:rPr lang="ko-KR" altLang="en-US" dirty="0"/>
              <a:t>가 </a:t>
            </a:r>
            <a:r>
              <a:rPr lang="en-US" altLang="ko-KR" dirty="0"/>
              <a:t>first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class </a:t>
            </a:r>
            <a:r>
              <a:rPr lang="ko-KR" altLang="en-US" dirty="0"/>
              <a:t>가 </a:t>
            </a:r>
            <a:r>
              <a:rPr lang="en-US" altLang="ko-KR" dirty="0"/>
              <a:t>second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초록색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2D43B-2582-9EC1-8D57-CC2CB745B678}"/>
              </a:ext>
            </a:extLst>
          </p:cNvPr>
          <p:cNvSpPr txBox="1"/>
          <p:nvPr/>
        </p:nvSpPr>
        <p:spPr>
          <a:xfrm>
            <a:off x="510989" y="1550333"/>
            <a:ext cx="460255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&lt;h1&gt;KDT </a:t>
            </a:r>
            <a:r>
              <a:rPr lang="ko-KR" altLang="en-US" sz="1600" dirty="0" err="1"/>
              <a:t>선택자</a:t>
            </a:r>
            <a:r>
              <a:rPr lang="ko-KR" altLang="en-US" sz="1600" dirty="0"/>
              <a:t> 예제</a:t>
            </a:r>
            <a:r>
              <a:rPr lang="en-US" altLang="ko-KR" sz="1600" dirty="0"/>
              <a:t>&lt;/h1&gt;</a:t>
            </a:r>
          </a:p>
          <a:p>
            <a:r>
              <a:rPr lang="en-US" altLang="ko-KR" sz="1600" dirty="0"/>
              <a:t>&lt;p&gt;</a:t>
            </a:r>
            <a:r>
              <a:rPr lang="ko-KR" altLang="en-US" sz="1600" dirty="0" err="1"/>
              <a:t>선택자</a:t>
            </a:r>
            <a:r>
              <a:rPr lang="ko-KR" altLang="en-US" sz="1600" dirty="0"/>
              <a:t> 사용 연습을 해봅시다</a:t>
            </a:r>
            <a:r>
              <a:rPr lang="en-US" altLang="ko-KR" sz="1600" dirty="0"/>
              <a:t>&lt;/p&gt;</a:t>
            </a:r>
          </a:p>
          <a:p>
            <a:r>
              <a:rPr lang="en-US" altLang="ko-KR" sz="1600" dirty="0"/>
              <a:t>&lt;span&gt;</a:t>
            </a:r>
            <a:r>
              <a:rPr lang="ko-KR" altLang="en-US" sz="1600" dirty="0"/>
              <a:t>기본 선택자를 위한 예제입니다</a:t>
            </a:r>
            <a:r>
              <a:rPr lang="en-US" altLang="ko-KR" sz="1600" dirty="0"/>
              <a:t>&lt;/span&gt;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ul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선택자로 선택하기</a:t>
            </a:r>
          </a:p>
          <a:p>
            <a:r>
              <a:rPr lang="ko-KR" altLang="en-US" sz="1600" dirty="0"/>
              <a:t>  </a:t>
            </a:r>
            <a:r>
              <a:rPr lang="en-US" altLang="ko-KR" sz="1600" dirty="0"/>
              <a:t>&lt;li id="first"&gt;1&lt;/li&gt;</a:t>
            </a:r>
          </a:p>
          <a:p>
            <a:r>
              <a:rPr lang="en-US" altLang="ko-KR" sz="1600" dirty="0"/>
              <a:t>  &lt;li class="second"&gt;2&lt;/li&gt;</a:t>
            </a:r>
          </a:p>
          <a:p>
            <a:r>
              <a:rPr lang="en-US" altLang="ko-KR" sz="1600" dirty="0"/>
              <a:t>  &lt;li&gt;3&lt;/li&gt;</a:t>
            </a:r>
          </a:p>
          <a:p>
            <a:r>
              <a:rPr lang="en-US" altLang="ko-KR" sz="1600" dirty="0"/>
              <a:t>  &lt;li&gt;4&lt;/li&gt;     </a:t>
            </a:r>
          </a:p>
          <a:p>
            <a:r>
              <a:rPr lang="en-US" altLang="ko-KR" sz="1600" dirty="0"/>
              <a:t>&lt;/</a:t>
            </a:r>
            <a:r>
              <a:rPr lang="en-US" altLang="ko-KR" sz="1600" dirty="0" err="1"/>
              <a:t>ul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5285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3677621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복합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특수한 요소를 호출하고 싶을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기본 선택자만으로는 선택이 불가능한 경우에 사용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일치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자식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후손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일반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0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4D99CE-77F8-2744-6AC2-DAB52651E98B}"/>
              </a:ext>
            </a:extLst>
          </p:cNvPr>
          <p:cNvGrpSpPr/>
          <p:nvPr/>
        </p:nvGrpSpPr>
        <p:grpSpPr>
          <a:xfrm>
            <a:off x="431133" y="533517"/>
            <a:ext cx="9897855" cy="5857951"/>
            <a:chOff x="431133" y="533517"/>
            <a:chExt cx="9897855" cy="5857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87644-7C53-7A51-BCE9-EAF17306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33" y="533517"/>
              <a:ext cx="9897855" cy="57909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178B0-6D82-CA20-DA89-E60228E68875}"/>
                </a:ext>
              </a:extLst>
            </p:cNvPr>
            <p:cNvSpPr/>
            <p:nvPr/>
          </p:nvSpPr>
          <p:spPr>
            <a:xfrm>
              <a:off x="9274629" y="4385387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492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BBD7B-7058-4293-3D39-D2BB1E32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1" y="335902"/>
            <a:ext cx="9425963" cy="61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54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588910-822A-DA10-E94D-66A0D1780981}"/>
              </a:ext>
            </a:extLst>
          </p:cNvPr>
          <p:cNvGrpSpPr/>
          <p:nvPr/>
        </p:nvGrpSpPr>
        <p:grpSpPr>
          <a:xfrm>
            <a:off x="235971" y="330821"/>
            <a:ext cx="10755490" cy="6196358"/>
            <a:chOff x="235971" y="330821"/>
            <a:chExt cx="10755490" cy="61963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52B823-D676-B42E-2ED2-770CFA5B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971" y="330821"/>
              <a:ext cx="10606200" cy="619635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4E71AE-06DE-3A26-6523-14B60B1FD33E}"/>
                </a:ext>
              </a:extLst>
            </p:cNvPr>
            <p:cNvSpPr/>
            <p:nvPr/>
          </p:nvSpPr>
          <p:spPr>
            <a:xfrm>
              <a:off x="9937102" y="4521098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56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4AE988-DA05-D22F-E74C-782E51718757}"/>
              </a:ext>
            </a:extLst>
          </p:cNvPr>
          <p:cNvGrpSpPr/>
          <p:nvPr/>
        </p:nvGrpSpPr>
        <p:grpSpPr>
          <a:xfrm>
            <a:off x="285275" y="368559"/>
            <a:ext cx="10706187" cy="6158620"/>
            <a:chOff x="285275" y="368559"/>
            <a:chExt cx="10706187" cy="61586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85683D-6789-D084-A543-D8A9D9A4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75" y="368559"/>
              <a:ext cx="10638829" cy="61208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BFDE8-55B1-49BC-A6B7-7D3B61C48321}"/>
                </a:ext>
              </a:extLst>
            </p:cNvPr>
            <p:cNvSpPr/>
            <p:nvPr/>
          </p:nvSpPr>
          <p:spPr>
            <a:xfrm>
              <a:off x="9741160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198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8D2F85-86FE-BD86-3B57-ACE82DAF1A0A}"/>
              </a:ext>
            </a:extLst>
          </p:cNvPr>
          <p:cNvGrpSpPr/>
          <p:nvPr/>
        </p:nvGrpSpPr>
        <p:grpSpPr>
          <a:xfrm>
            <a:off x="323019" y="405882"/>
            <a:ext cx="10672865" cy="6121297"/>
            <a:chOff x="323019" y="405882"/>
            <a:chExt cx="10672865" cy="61212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F4FE0-AD08-6F70-A534-2CC4EB7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19" y="405882"/>
              <a:ext cx="10672865" cy="60462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6A3DF-3423-5DEF-F1BB-550ACC1E5784}"/>
                </a:ext>
              </a:extLst>
            </p:cNvPr>
            <p:cNvSpPr/>
            <p:nvPr/>
          </p:nvSpPr>
          <p:spPr>
            <a:xfrm>
              <a:off x="9745582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674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5,</a:t>
            </a:r>
            <a:r>
              <a:rPr lang="en-US" altLang="ko-KR" dirty="0"/>
              <a:t> </a:t>
            </a:r>
            <a:r>
              <a:rPr lang="ko-KR" altLang="en-US" dirty="0"/>
              <a:t>일치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033" y="1328391"/>
            <a:ext cx="6258756" cy="532844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동물원 밖의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사파리 안의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초록색</a:t>
            </a:r>
            <a:endParaRPr lang="en-US" altLang="ko-KR" dirty="0"/>
          </a:p>
          <a:p>
            <a:r>
              <a:rPr lang="ko-KR" altLang="en-US" dirty="0"/>
              <a:t>호랑이만 선택</a:t>
            </a:r>
            <a:r>
              <a:rPr lang="en-US" altLang="ko-KR" dirty="0"/>
              <a:t>, </a:t>
            </a:r>
            <a:r>
              <a:rPr lang="ko-KR" altLang="en-US" dirty="0"/>
              <a:t>배경을 노란색</a:t>
            </a:r>
            <a:endParaRPr lang="en-US" altLang="ko-KR" dirty="0"/>
          </a:p>
          <a:p>
            <a:r>
              <a:rPr lang="ko-KR" altLang="en-US" dirty="0"/>
              <a:t>사자를 전부 선택</a:t>
            </a:r>
            <a:r>
              <a:rPr lang="en-US" altLang="ko-KR" dirty="0"/>
              <a:t>, </a:t>
            </a:r>
            <a:r>
              <a:rPr lang="ko-KR" altLang="en-US"/>
              <a:t>글자를 파란색</a:t>
            </a:r>
            <a:endParaRPr lang="en-US" altLang="ko-KR" dirty="0"/>
          </a:p>
          <a:p>
            <a:r>
              <a:rPr lang="ko-KR" altLang="en-US" dirty="0"/>
              <a:t>동물원 안의 사자만 선택</a:t>
            </a:r>
            <a:r>
              <a:rPr lang="en-US" altLang="ko-KR" dirty="0"/>
              <a:t>, </a:t>
            </a:r>
            <a:r>
              <a:rPr lang="ko-KR" altLang="en-US" dirty="0"/>
              <a:t>폰트를 두껍게</a:t>
            </a:r>
            <a:endParaRPr lang="en-US" altLang="ko-KR" dirty="0"/>
          </a:p>
          <a:p>
            <a:r>
              <a:rPr lang="ko-KR" altLang="en-US" dirty="0"/>
              <a:t>호랑이 뒤에 있는 팬더를 선택</a:t>
            </a:r>
            <a:r>
              <a:rPr lang="en-US" altLang="ko-KR" dirty="0"/>
              <a:t>, </a:t>
            </a:r>
            <a:r>
              <a:rPr lang="ko-KR" altLang="en-US" dirty="0"/>
              <a:t>배경을 하늘색</a:t>
            </a:r>
            <a:endParaRPr lang="en-US" altLang="ko-KR" dirty="0"/>
          </a:p>
          <a:p>
            <a:r>
              <a:rPr lang="ko-KR" altLang="en-US" dirty="0"/>
              <a:t>사파리 사자 뒤에 있는 사육사를 모두 선택</a:t>
            </a:r>
            <a:r>
              <a:rPr lang="en-US" altLang="ko-KR" dirty="0"/>
              <a:t>, </a:t>
            </a:r>
            <a:r>
              <a:rPr lang="ko-KR" altLang="en-US" dirty="0"/>
              <a:t>배경을 오렌지색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CE828-A6C6-3893-63B9-3B5F9B1A5EB3}"/>
              </a:ext>
            </a:extLst>
          </p:cNvPr>
          <p:cNvSpPr txBox="1"/>
          <p:nvPr/>
        </p:nvSpPr>
        <p:spPr>
          <a:xfrm>
            <a:off x="348448" y="1443841"/>
            <a:ext cx="53066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&lt;h1&gt;</a:t>
            </a:r>
            <a:r>
              <a:rPr lang="ko-KR" altLang="en-US" sz="1600" dirty="0"/>
              <a:t>복합 </a:t>
            </a:r>
            <a:r>
              <a:rPr lang="ko-KR" altLang="en-US" sz="1600" dirty="0" err="1"/>
              <a:t>선택자</a:t>
            </a:r>
            <a:r>
              <a:rPr lang="ko-KR" altLang="en-US" sz="1600" dirty="0"/>
              <a:t> 사용 연습</a:t>
            </a:r>
            <a:r>
              <a:rPr lang="en-US" altLang="ko-KR" sz="1600" dirty="0"/>
              <a:t>&lt;/h1&gt;</a:t>
            </a:r>
          </a:p>
          <a:p>
            <a:r>
              <a:rPr lang="en-US" altLang="ko-KR" sz="1600" dirty="0"/>
              <a:t>    &lt;p&gt;</a:t>
            </a:r>
            <a:r>
              <a:rPr lang="ko-KR" altLang="en-US" sz="1600" dirty="0"/>
              <a:t>동물원에 왔어요</a:t>
            </a:r>
            <a:r>
              <a:rPr lang="en-US" altLang="ko-KR" sz="1600" dirty="0"/>
              <a:t>&lt;/p&gt;</a:t>
            </a:r>
          </a:p>
          <a:p>
            <a:r>
              <a:rPr lang="en-US" altLang="ko-KR" sz="1600" dirty="0"/>
              <a:t>    &lt;div class=“zoo”&gt;</a:t>
            </a:r>
          </a:p>
          <a:p>
            <a:r>
              <a:rPr lang="en-US" altLang="ko-KR" sz="1600" dirty="0"/>
              <a:t>      &lt;</a:t>
            </a:r>
            <a:r>
              <a:rPr lang="en-US" altLang="ko-KR" sz="1600" dirty="0" err="1"/>
              <a:t>ul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        </a:t>
            </a:r>
            <a:r>
              <a:rPr lang="ko-KR" altLang="en-US" sz="1600" dirty="0"/>
              <a:t>여긴 사파리</a:t>
            </a:r>
            <a:r>
              <a:rPr lang="en-US" altLang="ko-KR" sz="1600" dirty="0"/>
              <a:t>!</a:t>
            </a:r>
          </a:p>
          <a:p>
            <a:r>
              <a:rPr lang="en-US" altLang="ko-KR" sz="1600" dirty="0"/>
              <a:t>        &lt;li&gt;</a:t>
            </a:r>
            <a:r>
              <a:rPr lang="ko-KR" altLang="en-US" sz="1600" dirty="0"/>
              <a:t>곰</a:t>
            </a:r>
            <a:r>
              <a:rPr lang="en-US" altLang="ko-KR" sz="1600" dirty="0"/>
              <a:t>&lt;/li&gt;</a:t>
            </a:r>
          </a:p>
          <a:p>
            <a:r>
              <a:rPr lang="en-US" altLang="ko-KR" sz="1600" dirty="0"/>
              <a:t>        &lt;li id="tiger"&gt;</a:t>
            </a:r>
            <a:r>
              <a:rPr lang="ko-KR" altLang="en-US" sz="1600" dirty="0"/>
              <a:t>호랑이</a:t>
            </a:r>
            <a:r>
              <a:rPr lang="en-US" altLang="ko-KR" sz="1600" dirty="0"/>
              <a:t>&lt;/li&gt;</a:t>
            </a:r>
          </a:p>
          <a:p>
            <a:r>
              <a:rPr lang="en-US" altLang="ko-KR" sz="1600" dirty="0"/>
              <a:t>        &lt;li&gt;</a:t>
            </a:r>
            <a:r>
              <a:rPr lang="ko-KR" altLang="en-US" sz="1600" dirty="0"/>
              <a:t>팬더</a:t>
            </a:r>
            <a:r>
              <a:rPr lang="en-US" altLang="ko-KR" sz="1600" dirty="0"/>
              <a:t>&lt;/li&gt;</a:t>
            </a:r>
          </a:p>
          <a:p>
            <a:r>
              <a:rPr lang="en-US" altLang="ko-KR" sz="1600" dirty="0"/>
              <a:t>        &lt;li class="lion"&gt;</a:t>
            </a:r>
            <a:r>
              <a:rPr lang="ko-KR" altLang="en-US" sz="1600" dirty="0"/>
              <a:t>사자</a:t>
            </a:r>
            <a:r>
              <a:rPr lang="en-US" altLang="ko-KR" sz="1600" dirty="0"/>
              <a:t>&lt;/li&gt;</a:t>
            </a:r>
          </a:p>
          <a:p>
            <a:r>
              <a:rPr lang="en-US" altLang="ko-KR" sz="1600" dirty="0"/>
              <a:t>        &lt;li&gt;</a:t>
            </a:r>
            <a:r>
              <a:rPr lang="ko-KR" altLang="en-US" sz="1600" dirty="0"/>
              <a:t>사육사</a:t>
            </a:r>
            <a:r>
              <a:rPr lang="en-US" altLang="ko-KR" sz="1600" dirty="0"/>
              <a:t>&lt;/li&gt;</a:t>
            </a:r>
          </a:p>
          <a:p>
            <a:r>
              <a:rPr lang="en-US" altLang="ko-KR" sz="1600" dirty="0"/>
              <a:t>        &lt;li&gt;</a:t>
            </a:r>
            <a:r>
              <a:rPr lang="ko-KR" altLang="en-US" sz="1600" dirty="0"/>
              <a:t>사육사</a:t>
            </a:r>
            <a:r>
              <a:rPr lang="en-US" altLang="ko-KR" sz="1600" dirty="0"/>
              <a:t>2&lt;/li&gt;</a:t>
            </a:r>
          </a:p>
          <a:p>
            <a:r>
              <a:rPr lang="en-US" altLang="ko-KR" sz="1600" dirty="0"/>
              <a:t>      &lt;/</a:t>
            </a:r>
            <a:r>
              <a:rPr lang="en-US" altLang="ko-KR" sz="1600" dirty="0" err="1"/>
              <a:t>ul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      &lt;span class="lion"&gt;</a:t>
            </a:r>
            <a:r>
              <a:rPr lang="ko-KR" altLang="en-US" sz="1600" dirty="0"/>
              <a:t>사파리 밖의 사자</a:t>
            </a:r>
            <a:r>
              <a:rPr lang="en-US" altLang="ko-KR" sz="1600" dirty="0"/>
              <a:t>&lt;/span&gt;</a:t>
            </a:r>
          </a:p>
          <a:p>
            <a:r>
              <a:rPr lang="en-US" altLang="ko-KR" sz="1600" dirty="0"/>
              <a:t>    &lt;/div&gt;</a:t>
            </a:r>
          </a:p>
          <a:p>
            <a:r>
              <a:rPr lang="en-US" altLang="ko-KR" sz="1600" dirty="0"/>
              <a:t>    &lt;p class="lion"&gt;</a:t>
            </a:r>
            <a:r>
              <a:rPr lang="ko-KR" altLang="en-US" sz="1600" dirty="0"/>
              <a:t>동물원 밖의 사자</a:t>
            </a:r>
            <a:r>
              <a:rPr lang="en-US" altLang="ko-KR" sz="1600" dirty="0"/>
              <a:t>&lt;/span&gt;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728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ko-KR" altLang="en-US" dirty="0"/>
              <a:t>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드롭 다운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 </a:t>
            </a:r>
            <a:r>
              <a:rPr lang="en-US" altLang="ko-KR" dirty="0"/>
              <a:t>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Selected</a:t>
            </a:r>
            <a:r>
              <a:rPr lang="en-US" altLang="ko-KR" dirty="0"/>
              <a:t>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Label </a:t>
            </a:r>
            <a:r>
              <a:rPr lang="en-US" altLang="ko-KR" dirty="0"/>
              <a:t>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Disabled</a:t>
            </a:r>
            <a:r>
              <a:rPr lang="en-US" altLang="ko-KR" dirty="0"/>
              <a:t>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531592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1053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사용자의 행동에 따라 변화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chemeClr val="accent2"/>
                </a:solidFill>
              </a:rPr>
              <a:t>가상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상황</a:t>
            </a:r>
            <a:r>
              <a:rPr lang="ko-KR" altLang="en-US" dirty="0"/>
              <a:t>에 따라서 요소 선택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각 요소의 상황</a:t>
            </a:r>
            <a:r>
              <a:rPr lang="ko-KR" altLang="en-US" dirty="0"/>
              <a:t>에 따라 사용자가 원하는 요소를 선택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특정 요소를 부정 </a:t>
            </a:r>
            <a:r>
              <a:rPr lang="ko-KR" altLang="en-US" dirty="0"/>
              <a:t>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가상 클래스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사용자의 행동에 따라 변화 </a:t>
            </a:r>
            <a:r>
              <a:rPr lang="en-US" altLang="ko-KR" dirty="0">
                <a:solidFill>
                  <a:srgbClr val="0070C0"/>
                </a:solidFill>
              </a:rPr>
              <a:t>: Hover, Active, Focus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요소의 상황 </a:t>
            </a:r>
            <a:r>
              <a:rPr lang="en-US" altLang="ko-KR" dirty="0">
                <a:solidFill>
                  <a:schemeClr val="accent2"/>
                </a:solidFill>
              </a:rPr>
              <a:t>: </a:t>
            </a:r>
            <a:r>
              <a:rPr lang="en-US" altLang="ko-KR" dirty="0">
                <a:solidFill>
                  <a:srgbClr val="0070C0"/>
                </a:solidFill>
              </a:rPr>
              <a:t>first-child, last-child, nth-child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부정 선택 </a:t>
            </a:r>
            <a:r>
              <a:rPr lang="en-US" altLang="ko-KR" dirty="0">
                <a:solidFill>
                  <a:schemeClr val="accent2"/>
                </a:solidFill>
              </a:rPr>
              <a:t>: </a:t>
            </a:r>
            <a:r>
              <a:rPr lang="en-US" altLang="ko-KR" dirty="0">
                <a:solidFill>
                  <a:srgbClr val="0070C0"/>
                </a:solidFill>
              </a:rPr>
              <a:t>not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1130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18302B-E4E9-812D-77BE-14C67E10B093}"/>
              </a:ext>
            </a:extLst>
          </p:cNvPr>
          <p:cNvGrpSpPr/>
          <p:nvPr/>
        </p:nvGrpSpPr>
        <p:grpSpPr>
          <a:xfrm>
            <a:off x="304800" y="665416"/>
            <a:ext cx="10929209" cy="5880813"/>
            <a:chOff x="304800" y="665416"/>
            <a:chExt cx="10929209" cy="58808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DCEAC-24BB-5622-F4A5-EFB1F73CB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665416"/>
              <a:ext cx="10810875" cy="581321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01D456C-0693-B133-2839-D1D3445838F2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6371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976644E-96C7-0800-4019-7CF6F5DACE27}"/>
              </a:ext>
            </a:extLst>
          </p:cNvPr>
          <p:cNvGrpSpPr/>
          <p:nvPr/>
        </p:nvGrpSpPr>
        <p:grpSpPr>
          <a:xfrm>
            <a:off x="200025" y="524210"/>
            <a:ext cx="11033984" cy="6022019"/>
            <a:chOff x="200025" y="524210"/>
            <a:chExt cx="11033984" cy="60220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245B92-DFD3-8D00-6133-0223A3A5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524210"/>
              <a:ext cx="10848975" cy="58095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0ED125-FB5A-0E2C-B851-92ED873207DD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535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9D0F7D-D56F-1A40-F908-494B66D6A670}"/>
              </a:ext>
            </a:extLst>
          </p:cNvPr>
          <p:cNvGrpSpPr/>
          <p:nvPr/>
        </p:nvGrpSpPr>
        <p:grpSpPr>
          <a:xfrm>
            <a:off x="152400" y="549655"/>
            <a:ext cx="10881584" cy="5901324"/>
            <a:chOff x="152400" y="549655"/>
            <a:chExt cx="10881584" cy="5901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11224-E71D-23D0-E30B-431337B2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549655"/>
              <a:ext cx="10791825" cy="57586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1FD7CF-0A21-8279-AF09-89EBCC419A4D}"/>
                </a:ext>
              </a:extLst>
            </p:cNvPr>
            <p:cNvSpPr/>
            <p:nvPr/>
          </p:nvSpPr>
          <p:spPr>
            <a:xfrm>
              <a:off x="9783682" y="456247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534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Focus</a:t>
            </a:r>
            <a:r>
              <a:rPr lang="ko-KR" altLang="en-US" dirty="0"/>
              <a:t>가 안되는 요소에 </a:t>
            </a:r>
            <a:r>
              <a:rPr lang="ko-KR" altLang="en-US" dirty="0">
                <a:solidFill>
                  <a:schemeClr val="accent2"/>
                </a:solidFill>
              </a:rPr>
              <a:t>강제로 추가</a:t>
            </a:r>
            <a:r>
              <a:rPr lang="ko-KR" altLang="en-US" dirty="0"/>
              <a:t>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속성으로 </a:t>
            </a:r>
            <a:r>
              <a:rPr lang="en-US" altLang="ko-KR" dirty="0" err="1">
                <a:solidFill>
                  <a:schemeClr val="accent1"/>
                </a:solidFill>
              </a:rPr>
              <a:t>tabindex</a:t>
            </a:r>
            <a:r>
              <a:rPr lang="en-US" altLang="ko-KR" dirty="0">
                <a:solidFill>
                  <a:schemeClr val="accent1"/>
                </a:solidFill>
              </a:rPr>
              <a:t>=“-1”</a:t>
            </a:r>
            <a:r>
              <a:rPr lang="en-US" altLang="ko-KR" dirty="0"/>
              <a:t> </a:t>
            </a:r>
            <a:r>
              <a:rPr lang="ko-KR" altLang="en-US" dirty="0"/>
              <a:t>값을 주어서 포커스 효과를 줄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이름을 보고 유추 할 수 있듯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Tab </a:t>
            </a:r>
            <a:r>
              <a:rPr lang="ko-KR" altLang="en-US" dirty="0">
                <a:solidFill>
                  <a:schemeClr val="accent2"/>
                </a:solidFill>
              </a:rPr>
              <a:t>키</a:t>
            </a:r>
            <a:r>
              <a:rPr lang="ko-KR" altLang="en-US" dirty="0"/>
              <a:t>를 눌러서 포커스를 하는 순서를 지정하는 속성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“-1” </a:t>
            </a:r>
            <a:r>
              <a:rPr lang="ko-KR" altLang="en-US" dirty="0"/>
              <a:t>이외의 값을 넣을 경우 기존 페이지의 포커스 흐름이 깨지기 때문에 </a:t>
            </a:r>
            <a:r>
              <a:rPr lang="ko-KR" altLang="en-US" dirty="0" err="1"/>
              <a:t>비추천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234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6,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&lt;h1&gt;, &lt;a&gt;, &lt;input</a:t>
            </a:r>
            <a:r>
              <a:rPr lang="ko-KR" altLang="en-US" dirty="0"/>
              <a:t> </a:t>
            </a:r>
            <a:r>
              <a:rPr lang="en-US" altLang="ko-KR" dirty="0"/>
              <a:t>type=“text”&gt; </a:t>
            </a:r>
            <a:r>
              <a:rPr lang="ko-KR" altLang="en-US" dirty="0"/>
              <a:t>태그 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&lt;h1&gt; </a:t>
            </a:r>
            <a:r>
              <a:rPr lang="ko-KR" altLang="en-US" dirty="0"/>
              <a:t>태그에 마우스가 올라가면 글자가 빨간색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&lt;a&gt; </a:t>
            </a:r>
            <a:r>
              <a:rPr lang="ko-KR" altLang="en-US" dirty="0"/>
              <a:t>태그를 클릭 하고 있으면 배경이 파란색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&lt;input&gt; </a:t>
            </a:r>
            <a:r>
              <a:rPr lang="ko-KR" altLang="en-US" dirty="0"/>
              <a:t>태그에 포커스가 가면 입력창이 오렌지색</a:t>
            </a:r>
          </a:p>
        </p:txBody>
      </p:sp>
    </p:spTree>
    <p:extLst>
      <p:ext uri="{BB962C8B-B14F-4D97-AF65-F5344CB8AC3E}">
        <p14:creationId xmlns:p14="http://schemas.microsoft.com/office/powerpoint/2010/main" val="23693355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F330CAE-9CCB-8857-A91C-0F3C06172CC6}"/>
              </a:ext>
            </a:extLst>
          </p:cNvPr>
          <p:cNvGrpSpPr/>
          <p:nvPr/>
        </p:nvGrpSpPr>
        <p:grpSpPr>
          <a:xfrm>
            <a:off x="209703" y="406246"/>
            <a:ext cx="10824281" cy="6127903"/>
            <a:chOff x="209703" y="406246"/>
            <a:chExt cx="10824281" cy="6127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77C767-28D8-A8B4-B8D6-42417ADB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703" y="406246"/>
              <a:ext cx="10629748" cy="60455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5CDC89-533F-E470-015C-6851342E31B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593F22A-0159-EE0B-CB19-B0123DB8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1" y="3595531"/>
            <a:ext cx="6362525" cy="15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B0AF65B-CB08-F276-8717-7415CC32C05D}"/>
              </a:ext>
            </a:extLst>
          </p:cNvPr>
          <p:cNvGrpSpPr/>
          <p:nvPr/>
        </p:nvGrpSpPr>
        <p:grpSpPr>
          <a:xfrm>
            <a:off x="452433" y="433823"/>
            <a:ext cx="10581551" cy="6100326"/>
            <a:chOff x="452433" y="433823"/>
            <a:chExt cx="10581551" cy="6100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E67AB-5A9C-65A9-6E45-F5E8D151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3" y="433823"/>
              <a:ext cx="10291768" cy="599035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A648E5-BBCA-825B-B7C7-3085C3A6832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3238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4C793D5-6493-7C7B-5E09-F43311D2254D}"/>
              </a:ext>
            </a:extLst>
          </p:cNvPr>
          <p:cNvGrpSpPr/>
          <p:nvPr/>
        </p:nvGrpSpPr>
        <p:grpSpPr>
          <a:xfrm>
            <a:off x="391276" y="396990"/>
            <a:ext cx="10642708" cy="6137159"/>
            <a:chOff x="391276" y="396990"/>
            <a:chExt cx="10642708" cy="61371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13E689-EFFB-664A-FCD1-2B6E3F36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76" y="396990"/>
              <a:ext cx="10324349" cy="606402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8853BC-2053-4200-F357-A0919586A977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81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FF6EBD9-918F-F509-1C6D-A8E7EB915E34}"/>
              </a:ext>
            </a:extLst>
          </p:cNvPr>
          <p:cNvGrpSpPr/>
          <p:nvPr/>
        </p:nvGrpSpPr>
        <p:grpSpPr>
          <a:xfrm>
            <a:off x="358013" y="439899"/>
            <a:ext cx="10675971" cy="6094250"/>
            <a:chOff x="358013" y="439899"/>
            <a:chExt cx="10675971" cy="6094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75476E-F87F-8AE2-06D4-B065C01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13" y="439899"/>
              <a:ext cx="10252837" cy="597820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FB987E-D4D8-20FD-782C-3815D1DE5690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5C5D3B-6C36-8204-DD28-7A5665DB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35" y="4195527"/>
            <a:ext cx="4548698" cy="2105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0F830-5C45-3D6E-C3F1-6CBF13F8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35" y="4240994"/>
            <a:ext cx="4548698" cy="2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8F9124-5257-FA4F-AD87-ED11185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4" y="418769"/>
            <a:ext cx="9780751" cy="60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0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7,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963" y="1328390"/>
            <a:ext cx="6906827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사자</a:t>
            </a:r>
            <a:r>
              <a:rPr lang="en-US" altLang="ko-KR" dirty="0"/>
              <a:t>, </a:t>
            </a:r>
            <a:r>
              <a:rPr lang="ko-KR" altLang="en-US" dirty="0" err="1"/>
              <a:t>재규어</a:t>
            </a:r>
            <a:r>
              <a:rPr lang="en-US" altLang="ko-KR" dirty="0"/>
              <a:t>, </a:t>
            </a:r>
            <a:r>
              <a:rPr lang="ko-KR" altLang="en-US" dirty="0"/>
              <a:t>치타</a:t>
            </a:r>
            <a:r>
              <a:rPr lang="en-US" altLang="ko-KR" dirty="0"/>
              <a:t>, </a:t>
            </a:r>
            <a:r>
              <a:rPr lang="ko-KR" altLang="en-US" dirty="0"/>
              <a:t>하이에나</a:t>
            </a:r>
            <a:r>
              <a:rPr lang="en-US" altLang="ko-KR" dirty="0"/>
              <a:t>	</a:t>
            </a:r>
            <a:r>
              <a:rPr lang="ko-KR" altLang="en-US" dirty="0"/>
              <a:t>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곰만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보라색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초식 동물만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초록색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하이에나만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마우스가 올라가면 배경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호랑이만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2A4E7-14C3-3622-407A-39F2F426A6E1}"/>
              </a:ext>
            </a:extLst>
          </p:cNvPr>
          <p:cNvSpPr txBox="1"/>
          <p:nvPr/>
        </p:nvSpPr>
        <p:spPr>
          <a:xfrm>
            <a:off x="510988" y="1328389"/>
            <a:ext cx="44249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    &lt;div class="zoo"&gt;</a:t>
            </a:r>
          </a:p>
          <a:p>
            <a:r>
              <a:rPr lang="en-US" altLang="ko-KR" sz="1400" dirty="0"/>
              <a:t>      &lt;p class="predator"&gt;</a:t>
            </a:r>
            <a:r>
              <a:rPr lang="ko-KR" altLang="en-US" sz="1400" dirty="0"/>
              <a:t>곰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      &lt;p class="predator"&gt;</a:t>
            </a:r>
            <a:r>
              <a:rPr lang="ko-KR" altLang="en-US" sz="1400" dirty="0"/>
              <a:t>사자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      &lt;p class="predator"&gt;</a:t>
            </a:r>
            <a:r>
              <a:rPr lang="ko-KR" altLang="en-US" sz="1400" dirty="0"/>
              <a:t>호랑이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      &lt;p class="predator"&gt;</a:t>
            </a:r>
            <a:r>
              <a:rPr lang="ko-KR" altLang="en-US" sz="1400" dirty="0" err="1"/>
              <a:t>재규어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      &lt;div&gt;</a:t>
            </a:r>
            <a:r>
              <a:rPr lang="ko-KR" altLang="en-US" sz="1400" dirty="0"/>
              <a:t>기린</a:t>
            </a:r>
            <a:r>
              <a:rPr lang="en-US" altLang="ko-KR" sz="1400" dirty="0"/>
              <a:t>&lt;/div&gt;</a:t>
            </a:r>
          </a:p>
          <a:p>
            <a:r>
              <a:rPr lang="en-US" altLang="ko-KR" sz="1400" dirty="0"/>
              <a:t>      &lt;p class="predator"&gt;</a:t>
            </a:r>
            <a:r>
              <a:rPr lang="ko-KR" altLang="en-US" sz="1400" dirty="0"/>
              <a:t>치타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      &lt;h3&gt;</a:t>
            </a:r>
            <a:r>
              <a:rPr lang="ko-KR" altLang="en-US" sz="1400" dirty="0"/>
              <a:t>얼룩말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      &lt;span class="predator"&gt;</a:t>
            </a:r>
            <a:r>
              <a:rPr lang="ko-KR" altLang="en-US" sz="1400" dirty="0"/>
              <a:t>하이에나</a:t>
            </a:r>
            <a:r>
              <a:rPr lang="en-US" altLang="ko-KR" sz="1400" dirty="0"/>
              <a:t>&lt;/span&gt;</a:t>
            </a:r>
          </a:p>
          <a:p>
            <a:r>
              <a:rPr lang="en-US" altLang="ko-KR" sz="1400" dirty="0"/>
              <a:t>    &lt;/div&gt;</a:t>
            </a:r>
          </a:p>
          <a:p>
            <a:r>
              <a:rPr lang="en-US" altLang="ko-KR" sz="1400" dirty="0"/>
              <a:t>  &lt;/body&gt;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4094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7211398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4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선택 된 요소의 </a:t>
            </a:r>
            <a:r>
              <a:rPr lang="ko-KR" altLang="en-US" dirty="0">
                <a:solidFill>
                  <a:schemeClr val="accent2"/>
                </a:solidFill>
              </a:rPr>
              <a:t>앞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뒤에 별도의 </a:t>
            </a:r>
            <a:r>
              <a:rPr lang="en-US" altLang="ko-KR" dirty="0">
                <a:solidFill>
                  <a:schemeClr val="accent2"/>
                </a:solidFill>
              </a:rPr>
              <a:t>Content </a:t>
            </a:r>
            <a:r>
              <a:rPr lang="ko-KR" altLang="en-US" dirty="0">
                <a:solidFill>
                  <a:schemeClr val="accent2"/>
                </a:solidFill>
              </a:rPr>
              <a:t>를 삽입</a:t>
            </a:r>
            <a:r>
              <a:rPr lang="ko-KR" altLang="en-US" dirty="0"/>
              <a:t>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반드시 </a:t>
            </a:r>
            <a:r>
              <a:rPr lang="en-US" altLang="ko-KR" dirty="0">
                <a:solidFill>
                  <a:schemeClr val="accent2"/>
                </a:solidFill>
              </a:rPr>
              <a:t>content </a:t>
            </a:r>
            <a:r>
              <a:rPr lang="ko-KR" altLang="en-US" dirty="0">
                <a:solidFill>
                  <a:schemeClr val="accent2"/>
                </a:solidFill>
              </a:rPr>
              <a:t>라는 속성</a:t>
            </a:r>
            <a:r>
              <a:rPr lang="ko-KR" altLang="en-US" dirty="0"/>
              <a:t>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빈 값</a:t>
            </a:r>
            <a:r>
              <a:rPr lang="en-US" altLang="ko-KR" dirty="0">
                <a:solidFill>
                  <a:srgbClr val="FF0000"/>
                </a:solidFill>
              </a:rPr>
              <a:t>(“”) </a:t>
            </a:r>
            <a:r>
              <a:rPr lang="ko-KR" altLang="en-US" dirty="0">
                <a:solidFill>
                  <a:srgbClr val="FF0000"/>
                </a:solidFill>
              </a:rPr>
              <a:t>이라도 넣어 주어야 적용이 됨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After : </a:t>
            </a:r>
            <a:r>
              <a:rPr lang="ko-KR" altLang="en-US" dirty="0">
                <a:solidFill>
                  <a:srgbClr val="0070C0"/>
                </a:solidFill>
              </a:rPr>
              <a:t>요소의 뒤에 내용 삽입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Before : </a:t>
            </a:r>
            <a:r>
              <a:rPr lang="ko-KR" altLang="en-US" dirty="0">
                <a:solidFill>
                  <a:srgbClr val="0070C0"/>
                </a:solidFill>
              </a:rPr>
              <a:t>요소의 앞에 내용 삽입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67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95F5B3-4968-AEF6-2006-03C2FE34ED15}"/>
              </a:ext>
            </a:extLst>
          </p:cNvPr>
          <p:cNvGrpSpPr/>
          <p:nvPr/>
        </p:nvGrpSpPr>
        <p:grpSpPr>
          <a:xfrm>
            <a:off x="330508" y="394175"/>
            <a:ext cx="10703476" cy="6139974"/>
            <a:chOff x="330508" y="394175"/>
            <a:chExt cx="10703476" cy="61399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36FCDE-073D-BFA2-27A1-CCCA3A34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508" y="394175"/>
              <a:ext cx="10508942" cy="60696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6FF971-89E3-3C0F-FB9B-05738BBE1308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668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4CEDA0-CBFE-4AA2-FB21-43ACB3779DD7}"/>
              </a:ext>
            </a:extLst>
          </p:cNvPr>
          <p:cNvGrpSpPr/>
          <p:nvPr/>
        </p:nvGrpSpPr>
        <p:grpSpPr>
          <a:xfrm>
            <a:off x="517573" y="466725"/>
            <a:ext cx="10516411" cy="6067424"/>
            <a:chOff x="517573" y="466725"/>
            <a:chExt cx="10516411" cy="60674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107F1B-416A-4922-65DE-818D23EF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73" y="466725"/>
              <a:ext cx="10461135" cy="5924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A4DB29-1D8F-A0BA-5197-26F73231EE1E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43776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8,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&lt;div class=“box”&gt;</a:t>
            </a:r>
            <a:r>
              <a:rPr lang="ko-KR" altLang="en-US" dirty="0"/>
              <a:t>여기요</a:t>
            </a:r>
            <a:r>
              <a:rPr lang="en-US" altLang="ko-KR" dirty="0"/>
              <a:t>!&lt;/div&gt;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여기요 앞에</a:t>
            </a:r>
            <a:r>
              <a:rPr lang="en-US" altLang="ko-KR" dirty="0"/>
              <a:t>, “</a:t>
            </a:r>
            <a:r>
              <a:rPr lang="ko-KR" altLang="en-US" dirty="0"/>
              <a:t>택시</a:t>
            </a:r>
            <a:r>
              <a:rPr lang="en-US" altLang="ko-KR" dirty="0"/>
              <a:t>“ </a:t>
            </a:r>
            <a:r>
              <a:rPr lang="ko-KR" altLang="en-US" dirty="0"/>
              <a:t>넣기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겨이요 뒤에</a:t>
            </a:r>
            <a:r>
              <a:rPr lang="en-US" altLang="ko-KR" dirty="0"/>
              <a:t>, “</a:t>
            </a:r>
            <a:r>
              <a:rPr lang="ko-KR" altLang="en-US" dirty="0"/>
              <a:t>빨리</a:t>
            </a:r>
            <a:r>
              <a:rPr lang="en-US" altLang="ko-KR" dirty="0"/>
              <a:t>” </a:t>
            </a:r>
            <a:r>
              <a:rPr lang="ko-KR" altLang="en-US" dirty="0"/>
              <a:t>넣기</a:t>
            </a:r>
          </a:p>
        </p:txBody>
      </p:sp>
    </p:spTree>
    <p:extLst>
      <p:ext uri="{BB962C8B-B14F-4D97-AF65-F5344CB8AC3E}">
        <p14:creationId xmlns:p14="http://schemas.microsoft.com/office/powerpoint/2010/main" val="2430537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실제로 의미 없는 </a:t>
            </a:r>
            <a:r>
              <a:rPr lang="en-US" altLang="ko-KR" dirty="0"/>
              <a:t>HTML </a:t>
            </a:r>
            <a:r>
              <a:rPr lang="ko-KR" altLang="en-US" dirty="0"/>
              <a:t>태그를 만들지 않고 요소 삽입이 가능하여 매우 자주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예를 들어 쇼핑몰 페이지에 메뉴에 </a:t>
            </a:r>
            <a:r>
              <a:rPr lang="en-US" altLang="ko-KR" dirty="0"/>
              <a:t>Hot, </a:t>
            </a:r>
            <a:r>
              <a:rPr lang="ko-KR" altLang="en-US" dirty="0"/>
              <a:t>추천 등을 넣기 위해 별도의 태그를 삽입 하는 것이 아니라 가상 요소 선택자를 활용하여 처리하면 편리함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54233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8725872" y="4945226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/>
              <a:t>, type=“button”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버튼을 생성</a:t>
            </a:r>
            <a:endParaRPr lang="en-US" altLang="ko-KR" dirty="0"/>
          </a:p>
          <a:p>
            <a:r>
              <a:rPr lang="ko-KR" altLang="en-US" dirty="0"/>
              <a:t>주로 특정 기능을 수행 시킬 때 사용</a:t>
            </a:r>
          </a:p>
        </p:txBody>
      </p:sp>
    </p:spTree>
    <p:extLst>
      <p:ext uri="{BB962C8B-B14F-4D97-AF65-F5344CB8AC3E}">
        <p14:creationId xmlns:p14="http://schemas.microsoft.com/office/powerpoint/2010/main" val="24606123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지정한 </a:t>
            </a:r>
            <a:r>
              <a:rPr lang="ko-KR" altLang="en-US" dirty="0">
                <a:solidFill>
                  <a:schemeClr val="accent2"/>
                </a:solidFill>
              </a:rPr>
              <a:t>특정 속성</a:t>
            </a:r>
            <a:r>
              <a:rPr lang="ko-KR" altLang="en-US" dirty="0"/>
              <a:t>을 가지고 있는 태그를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특정 속성만 지정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속성과 속성의 값을 지정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073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59084-008C-3034-A8E3-F2FB3E1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9" y="376710"/>
            <a:ext cx="8975382" cy="61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90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AB28CE-6AF4-FFB0-F996-DCED6BC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6" y="461962"/>
            <a:ext cx="1000621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96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9,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751" y="1328390"/>
            <a:ext cx="5948039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Disabled </a:t>
            </a:r>
            <a:r>
              <a:rPr lang="ko-KR" altLang="en-US" dirty="0"/>
              <a:t>속성을 가진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속성이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값을 가지는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속성을 가지지 않는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A47EF-C338-1683-4D98-57C66924302D}"/>
              </a:ext>
            </a:extLst>
          </p:cNvPr>
          <p:cNvSpPr txBox="1"/>
          <p:nvPr/>
        </p:nvSpPr>
        <p:spPr>
          <a:xfrm>
            <a:off x="650289" y="1541454"/>
            <a:ext cx="52444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&lt;input type="text" placeholder="</a:t>
            </a:r>
            <a:r>
              <a:rPr lang="ko-KR" altLang="en-US" sz="1400" dirty="0"/>
              <a:t>이름</a:t>
            </a:r>
            <a:r>
              <a:rPr lang="en-US" altLang="ko-KR" sz="1400" dirty="0"/>
              <a:t>" /&gt;</a:t>
            </a:r>
          </a:p>
          <a:p>
            <a:r>
              <a:rPr lang="en-US" altLang="ko-KR" sz="1400" dirty="0"/>
              <a:t>&lt;input type="password" value="pw" /&gt;</a:t>
            </a:r>
          </a:p>
          <a:p>
            <a:r>
              <a:rPr lang="en-US" altLang="ko-KR" sz="1400" dirty="0"/>
              <a:t>&lt;input type="text" value="000-0000-0000" /&gt;</a:t>
            </a:r>
          </a:p>
          <a:p>
            <a:r>
              <a:rPr lang="en-US" altLang="ko-KR" sz="1400" dirty="0"/>
              <a:t>&lt;input type="text" placeholder="</a:t>
            </a:r>
            <a:r>
              <a:rPr lang="ko-KR" altLang="en-US" sz="1400" dirty="0"/>
              <a:t>핸드폰</a:t>
            </a:r>
            <a:r>
              <a:rPr lang="en-US" altLang="ko-KR" sz="1400" dirty="0"/>
              <a:t>" /&gt;</a:t>
            </a:r>
          </a:p>
          <a:p>
            <a:r>
              <a:rPr lang="en-US" altLang="ko-KR" sz="1400" dirty="0"/>
              <a:t>&lt;input type="text" placeholder="</a:t>
            </a:r>
            <a:r>
              <a:rPr lang="ko-KR" altLang="en-US" sz="1400" dirty="0"/>
              <a:t>주민번호</a:t>
            </a:r>
            <a:r>
              <a:rPr lang="en-US" altLang="ko-KR" sz="1400" dirty="0"/>
              <a:t>" disabled /&gt;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18311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스타일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1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14A33A-B002-AEA1-5DCF-D4589473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507597"/>
            <a:ext cx="10629900" cy="58428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A33D48-798E-2169-4160-10EFB2758A50}"/>
              </a:ext>
            </a:extLst>
          </p:cNvPr>
          <p:cNvSpPr/>
          <p:nvPr/>
        </p:nvSpPr>
        <p:spPr>
          <a:xfrm>
            <a:off x="6602332" y="752474"/>
            <a:ext cx="4399043" cy="403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자식 요소가 별도의 </a:t>
            </a:r>
            <a:r>
              <a:rPr lang="en-US" altLang="ko-KR" dirty="0">
                <a:solidFill>
                  <a:schemeClr val="accent2"/>
                </a:solidFill>
              </a:rPr>
              <a:t>Style </a:t>
            </a:r>
            <a:r>
              <a:rPr lang="ko-KR" altLang="en-US" dirty="0">
                <a:solidFill>
                  <a:schemeClr val="accent2"/>
                </a:solidFill>
              </a:rPr>
              <a:t>속성이 없을 경우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부모의 속성 값</a:t>
            </a:r>
            <a:r>
              <a:rPr lang="ko-KR" altLang="en-US" dirty="0"/>
              <a:t>을 그대로 </a:t>
            </a:r>
            <a:r>
              <a:rPr lang="ko-KR" altLang="en-US" dirty="0">
                <a:solidFill>
                  <a:schemeClr val="accent2"/>
                </a:solidFill>
              </a:rPr>
              <a:t>상속</a:t>
            </a:r>
            <a:r>
              <a:rPr lang="ko-KR" altLang="en-US" dirty="0"/>
              <a:t>하는 </a:t>
            </a:r>
            <a:r>
              <a:rPr lang="en-US" altLang="ko-KR" dirty="0"/>
              <a:t>CSS</a:t>
            </a:r>
            <a:r>
              <a:rPr lang="ko-KR" altLang="en-US" dirty="0"/>
              <a:t> 특성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상속이 되는 속성과 상속이 안되는 속성으로 구분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94449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2E65E4-2A93-FAB9-F38B-A70B6A35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25" y="845578"/>
            <a:ext cx="6739950" cy="51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66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자동 상속 되지 않는 속성의 값을 </a:t>
            </a:r>
            <a:r>
              <a:rPr lang="en-US" altLang="ko-KR" dirty="0">
                <a:solidFill>
                  <a:srgbClr val="0070C0"/>
                </a:solidFill>
              </a:rPr>
              <a:t>“inherit”</a:t>
            </a:r>
            <a:r>
              <a:rPr lang="ko-KR" altLang="en-US" dirty="0"/>
              <a:t>을 주어 부모의 </a:t>
            </a:r>
            <a:r>
              <a:rPr lang="en-US" altLang="ko-KR" dirty="0"/>
              <a:t>CSS </a:t>
            </a:r>
            <a:r>
              <a:rPr lang="ko-KR" altLang="en-US" dirty="0"/>
              <a:t>속성 값을 그대로 상속하게 하는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97672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ko-KR" altLang="en-US" dirty="0"/>
              <a:t> 우선 순위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참조 방식 우선 순위</a:t>
            </a:r>
            <a:r>
              <a:rPr lang="ko-KR" altLang="en-US" dirty="0"/>
              <a:t>와는 </a:t>
            </a:r>
            <a:r>
              <a:rPr lang="ko-KR" altLang="en-US" dirty="0">
                <a:solidFill>
                  <a:schemeClr val="accent2"/>
                </a:solidFill>
              </a:rPr>
              <a:t>다른 개념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같은 </a:t>
            </a:r>
            <a:r>
              <a:rPr lang="en-US" altLang="ko-KR" dirty="0"/>
              <a:t>HTML </a:t>
            </a:r>
            <a:r>
              <a:rPr lang="ko-KR" altLang="en-US" dirty="0"/>
              <a:t>요소가 </a:t>
            </a:r>
            <a:r>
              <a:rPr lang="ko-KR" altLang="en-US" dirty="0">
                <a:solidFill>
                  <a:schemeClr val="accent2"/>
                </a:solidFill>
              </a:rPr>
              <a:t>여러 선택자에 의해서 선택 되었을 경우</a:t>
            </a:r>
            <a:r>
              <a:rPr lang="ko-KR" altLang="en-US" dirty="0"/>
              <a:t> 어떤 선택자의 </a:t>
            </a:r>
            <a:r>
              <a:rPr lang="en-US" altLang="ko-KR" dirty="0"/>
              <a:t>CSS </a:t>
            </a:r>
            <a:r>
              <a:rPr lang="ko-KR" altLang="en-US" dirty="0"/>
              <a:t>속성을 </a:t>
            </a:r>
            <a:r>
              <a:rPr lang="ko-KR" altLang="en-US" dirty="0">
                <a:solidFill>
                  <a:schemeClr val="accent2"/>
                </a:solidFill>
              </a:rPr>
              <a:t>우선 적용</a:t>
            </a:r>
            <a:r>
              <a:rPr lang="ko-KR" altLang="en-US" dirty="0"/>
              <a:t>할지 결정하는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 순위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/>
                </a:solidFill>
              </a:rPr>
              <a:t>점수가 높은</a:t>
            </a:r>
            <a:r>
              <a:rPr lang="ko-KR" altLang="en-US" dirty="0"/>
              <a:t> 선택자가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 순위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/>
                </a:solidFill>
              </a:rPr>
              <a:t>점수가 같으면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가장 마지막에 읽힌</a:t>
            </a:r>
            <a:r>
              <a:rPr lang="ko-KR" altLang="en-US" dirty="0"/>
              <a:t> 선택자가 우선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3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텍스트</a:t>
            </a:r>
            <a:r>
              <a:rPr lang="en-US" altLang="ko-KR" dirty="0"/>
              <a:t>, type=“text”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입력 값을 받는 폼을 생성</a:t>
            </a:r>
            <a:endParaRPr lang="en-US" altLang="ko-KR" dirty="0"/>
          </a:p>
          <a:p>
            <a:r>
              <a:rPr lang="ko-KR" altLang="en-US" dirty="0"/>
              <a:t>우리가 입력하는 </a:t>
            </a:r>
            <a:r>
              <a:rPr lang="en-US" altLang="ko-KR" dirty="0"/>
              <a:t>ID </a:t>
            </a:r>
            <a:r>
              <a:rPr lang="ko-KR" altLang="en-US" dirty="0"/>
              <a:t>입력 부분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텍스트 값을 입력 받아 전달하는 기능</a:t>
            </a:r>
          </a:p>
        </p:txBody>
      </p:sp>
    </p:spTree>
    <p:extLst>
      <p:ext uri="{BB962C8B-B14F-4D97-AF65-F5344CB8AC3E}">
        <p14:creationId xmlns:p14="http://schemas.microsoft.com/office/powerpoint/2010/main" val="9240325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051F7E-6C41-8C69-592B-3C1E21D1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72340"/>
            <a:ext cx="10696575" cy="55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7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1C3614-17A8-C757-8D97-03450590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33867"/>
            <a:ext cx="10779517" cy="55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982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en-US" altLang="ko-KR" dirty="0"/>
              <a:t>,</a:t>
            </a:r>
            <a:r>
              <a:rPr lang="ko-KR" altLang="en-US" dirty="0"/>
              <a:t> 우선 순위</a:t>
            </a:r>
            <a:r>
              <a:rPr lang="en-US" altLang="ko-KR" dirty="0"/>
              <a:t> </a:t>
            </a:r>
            <a:r>
              <a:rPr lang="ko-KR" altLang="en-US" dirty="0"/>
              <a:t>점수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!important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9999999999</a:t>
            </a:r>
            <a:r>
              <a:rPr lang="ko-KR" altLang="en-US" dirty="0"/>
              <a:t>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인라인 방식 </a:t>
            </a:r>
            <a:r>
              <a:rPr lang="en-US" altLang="ko-KR" dirty="0"/>
              <a:t>: 1000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#ID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.Class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r>
              <a:rPr lang="en-US" altLang="ko-KR" dirty="0"/>
              <a:t>(*) : 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78429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6D300B-9728-0E74-4352-10F9683F8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/>
          <a:stretch/>
        </p:blipFill>
        <p:spPr>
          <a:xfrm>
            <a:off x="1943100" y="634603"/>
            <a:ext cx="8010525" cy="5588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5D88C2-FF31-4DF2-34AA-8222E6BD8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925"/>
          <a:stretch/>
        </p:blipFill>
        <p:spPr>
          <a:xfrm>
            <a:off x="476250" y="634603"/>
            <a:ext cx="1092214" cy="55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5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</a:t>
            </a:r>
            <a:r>
              <a:rPr lang="en-US" altLang="ko-KR" dirty="0"/>
              <a:t> 3</a:t>
            </a:r>
            <a:r>
              <a:rPr lang="ko-KR" altLang="en-US" dirty="0"/>
              <a:t>대 개발자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pic>
        <p:nvPicPr>
          <p:cNvPr id="6146" name="Picture 2" descr="빌게이츠 '알츠하이머 퇴치' 1억弗 투자..5가지 전략은? - 바이오스펙테이터">
            <a:extLst>
              <a:ext uri="{FF2B5EF4-FFF2-40B4-BE49-F238E27FC236}">
                <a16:creationId xmlns:a16="http://schemas.microsoft.com/office/drawing/2014/main" id="{4B2B014D-3E07-236E-72D9-C06EC0BB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615" y="1370782"/>
            <a:ext cx="4258342" cy="31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뉴스人사이드] 스티브잡스에 가려진 천재개발자…우주전쟁에 뛰어들다 - 아시아경제">
            <a:extLst>
              <a:ext uri="{FF2B5EF4-FFF2-40B4-BE49-F238E27FC236}">
                <a16:creationId xmlns:a16="http://schemas.microsoft.com/office/drawing/2014/main" id="{BA386501-D1AE-9531-1FFC-ABFBD874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4" y="3460841"/>
            <a:ext cx="4486015" cy="303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5939C756-D70E-90C9-4ECA-C0FA5FE4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794" y="2656050"/>
            <a:ext cx="3829143" cy="38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1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Linus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강한공군체 Bold" panose="020B0800000101010101" pitchFamily="34" charset="-127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Benedict Torvalds</a:t>
            </a:r>
            <a:endParaRPr lang="ko-KR" altLang="en-US" dirty="0"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</p:txBody>
      </p:sp>
      <p:pic>
        <p:nvPicPr>
          <p:cNvPr id="2052" name="Picture 4" descr="세상 바꾸는 체인지 메이커] 괴짜 왕의 반란 … 개미와 재미의 힘으로 IT 틀 바꾸다 | 중앙일보">
            <a:extLst>
              <a:ext uri="{FF2B5EF4-FFF2-40B4-BE49-F238E27FC236}">
                <a16:creationId xmlns:a16="http://schemas.microsoft.com/office/drawing/2014/main" id="{08333DEB-E853-8816-DEA2-9A0B9E424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9143"/>
            <a:ext cx="5238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32594B5C-A729-DBA0-A856-D41FD1AF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" y="155864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1808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</a:t>
            </a:r>
            <a:r>
              <a:rPr lang="en-US" altLang="ko-KR" dirty="0">
                <a:solidFill>
                  <a:schemeClr val="accent2"/>
                </a:solidFill>
              </a:rPr>
              <a:t>Linu</a:t>
            </a:r>
            <a:r>
              <a:rPr lang="en-US" altLang="ko-KR" dirty="0"/>
              <a:t>s + </a:t>
            </a:r>
            <a:r>
              <a:rPr lang="en-US" altLang="ko-KR" dirty="0" err="1"/>
              <a:t>uni</a:t>
            </a:r>
            <a:r>
              <a:rPr lang="en-US" altLang="ko-KR" dirty="0" err="1">
                <a:solidFill>
                  <a:schemeClr val="accent2"/>
                </a:solidFill>
              </a:rPr>
              <a:t>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 descr="Linux] 리눅스 주요 로그 파일 정리">
            <a:extLst>
              <a:ext uri="{FF2B5EF4-FFF2-40B4-BE49-F238E27FC236}">
                <a16:creationId xmlns:a16="http://schemas.microsoft.com/office/drawing/2014/main" id="{AB24D4C3-A7B7-6923-4678-B34F25D1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50" y="1174378"/>
            <a:ext cx="8081682" cy="53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501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8196" name="Picture 4" descr="사공이 많으면 배가 산으로 간다&gt;">
            <a:extLst>
              <a:ext uri="{FF2B5EF4-FFF2-40B4-BE49-F238E27FC236}">
                <a16:creationId xmlns:a16="http://schemas.microsoft.com/office/drawing/2014/main" id="{4420F004-B29F-EF6D-FC28-904C78A1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89" y="1470212"/>
            <a:ext cx="6138022" cy="498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729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9218" name="Picture 2" descr="기성용 '답답하면 니들이 뛰던가' | ㅍㅍㅅㅅ">
            <a:extLst>
              <a:ext uri="{FF2B5EF4-FFF2-40B4-BE49-F238E27FC236}">
                <a16:creationId xmlns:a16="http://schemas.microsoft.com/office/drawing/2014/main" id="{8FFA7E96-ABD7-1745-A054-037C0AE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6" y="1466010"/>
            <a:ext cx="6375587" cy="52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6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2746</Words>
  <Application>Microsoft Office PowerPoint</Application>
  <PresentationFormat>와이드스크린</PresentationFormat>
  <Paragraphs>410</Paragraphs>
  <Slides>142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51" baseType="lpstr">
      <vt:lpstr>강한공군체 Medium</vt:lpstr>
      <vt:lpstr>Calibri</vt:lpstr>
      <vt:lpstr>Consolas</vt:lpstr>
      <vt:lpstr>Lora</vt:lpstr>
      <vt:lpstr>Arial</vt:lpstr>
      <vt:lpstr>강한공군체 Bold</vt:lpstr>
      <vt:lpstr>Mosk Bold 700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선택 메뉴를 만드는, &lt;select&gt;</vt:lpstr>
      <vt:lpstr> 입력 값 받기! &lt;input&gt;</vt:lpstr>
      <vt:lpstr>버튼, type=“button”</vt:lpstr>
      <vt:lpstr>텍스트, type=“text”</vt:lpstr>
      <vt:lpstr>패스워드, type=“password”</vt:lpstr>
      <vt:lpstr>체크 박스, type=“checkbox”</vt:lpstr>
      <vt:lpstr>라디오 버튼, type=“radio”</vt:lpstr>
      <vt:lpstr>날짜 선택, type=“date”</vt:lpstr>
      <vt:lpstr>실습 1, 카페 음료 주문 문서 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우리의 친구! 개발자 도구</vt:lpstr>
      <vt:lpstr>PowerPoint 프레젠테이션</vt:lpstr>
      <vt:lpstr>그래서 HTML에 Style을 입히고자</vt:lpstr>
      <vt:lpstr>PowerPoint 프레젠테이션</vt:lpstr>
      <vt:lpstr>百聞不如一見</vt:lpstr>
      <vt:lpstr>PowerPoint 프레젠테이션</vt:lpstr>
      <vt:lpstr>인라인(inline) 방식은 불편해요!!</vt:lpstr>
      <vt:lpstr>그래서 탄생! 내장 Style</vt:lpstr>
      <vt:lpstr>그래서 탄생! 링크 방식</vt:lpstr>
      <vt:lpstr>그래서 탄생! 링크 방식</vt:lpstr>
      <vt:lpstr>그래서 탄생! @import 방식</vt:lpstr>
      <vt:lpstr>3가지 CSS 참조 방식 </vt:lpstr>
      <vt:lpstr>실습 3, 모든 CSS 적용 방법 해보기</vt:lpstr>
      <vt:lpstr>PowerPoint 프레젠테이션</vt:lpstr>
      <vt:lpstr>PowerPoint 프레젠테이션</vt:lpstr>
      <vt:lpstr>“빨간, 파란, 초록색으로 예쁘게 칠해주세요”</vt:lpstr>
      <vt:lpstr>PowerPoint 프레젠테이션</vt:lpstr>
      <vt:lpstr>“A는 빨간색 B는 파란색 C는 초록색으로 예쁘게 칠해주세요!”</vt:lpstr>
      <vt:lpstr>PowerPoint 프레젠테이션</vt:lpstr>
      <vt:lpstr>CSS를 적용 할 때도 어떤 곳에 적용할 지 정확하게 불러주는 것이 중요합니다~!</vt:lpstr>
      <vt:lpstr>PowerPoint 프레젠테이션</vt:lpstr>
      <vt:lpstr>CSS, 선택자(Selector)</vt:lpstr>
      <vt:lpstr>CSS, 속성(Property)</vt:lpstr>
      <vt:lpstr>CSS, 값(Value)</vt:lpstr>
      <vt:lpstr>PowerPoint 프레젠테이션</vt:lpstr>
      <vt:lpstr>기본 선택자!</vt:lpstr>
      <vt:lpstr>PowerPoint 프레젠테이션</vt:lpstr>
      <vt:lpstr>PowerPoint 프레젠테이션</vt:lpstr>
      <vt:lpstr>PowerPoint 프레젠테이션</vt:lpstr>
      <vt:lpstr>PowerPoint 프레젠테이션</vt:lpstr>
      <vt:lpstr>실습 4, 기본 선택자 활용</vt:lpstr>
      <vt:lpstr>PowerPoint 프레젠테이션</vt:lpstr>
      <vt:lpstr>복합 선택자!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5, 일치 선택자 활용</vt:lpstr>
      <vt:lpstr>PowerPoint 프레젠테이션</vt:lpstr>
      <vt:lpstr>가상 클래스 선택자!</vt:lpstr>
      <vt:lpstr>PowerPoint 프레젠테이션</vt:lpstr>
      <vt:lpstr>PowerPoint 프레젠테이션</vt:lpstr>
      <vt:lpstr>PowerPoint 프레젠테이션</vt:lpstr>
      <vt:lpstr>Focus가 안되는 요소에 강제로 추가하기!</vt:lpstr>
      <vt:lpstr>실습 6, 가상 클래스 선택자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7, 가상 클래스 선택자 2</vt:lpstr>
      <vt:lpstr>PowerPoint 프레젠테이션</vt:lpstr>
      <vt:lpstr>가상 요소 선택자!</vt:lpstr>
      <vt:lpstr>PowerPoint 프레젠테이션</vt:lpstr>
      <vt:lpstr>PowerPoint 프레젠테이션</vt:lpstr>
      <vt:lpstr>실습 8, 가상 요소 선택자 </vt:lpstr>
      <vt:lpstr>가상 요소 선택자!</vt:lpstr>
      <vt:lpstr>PowerPoint 프레젠테이션</vt:lpstr>
      <vt:lpstr>속성 선택자!</vt:lpstr>
      <vt:lpstr>PowerPoint 프레젠테이션</vt:lpstr>
      <vt:lpstr>PowerPoint 프레젠테이션</vt:lpstr>
      <vt:lpstr>실습 9, 가상 요소 선택자 </vt:lpstr>
      <vt:lpstr>PowerPoint 프레젠테이션</vt:lpstr>
      <vt:lpstr>PowerPoint 프레젠테이션</vt:lpstr>
      <vt:lpstr>스타일 상속!</vt:lpstr>
      <vt:lpstr>PowerPoint 프레젠테이션</vt:lpstr>
      <vt:lpstr>강제 상속!</vt:lpstr>
      <vt:lpstr>선택자 우선 순위!</vt:lpstr>
      <vt:lpstr>PowerPoint 프레젠테이션</vt:lpstr>
      <vt:lpstr>PowerPoint 프레젠테이션</vt:lpstr>
      <vt:lpstr>선택자, 우선 순위 점수</vt:lpstr>
      <vt:lpstr>PowerPoint 프레젠테이션</vt:lpstr>
      <vt:lpstr>PowerPoint 프레젠테이션</vt:lpstr>
      <vt:lpstr>세계 3대 개발자!?</vt:lpstr>
      <vt:lpstr>Linus Benedict Torvalds</vt:lpstr>
      <vt:lpstr>Linux(Linus + unix)</vt:lpstr>
      <vt:lpstr>VCS(Version Control System)</vt:lpstr>
      <vt:lpstr>VCS(Version Control System)</vt:lpstr>
      <vt:lpstr>Git이 하는 일은!</vt:lpstr>
      <vt:lpstr>버전 관리의 늪, 용량</vt:lpstr>
      <vt:lpstr>버전 관리의 늪, 용량</vt:lpstr>
      <vt:lpstr>Git의 특징!</vt:lpstr>
      <vt:lpstr>PowerPoint 프레젠테이션</vt:lpstr>
      <vt:lpstr>Git, 커밋하기 on CLI</vt:lpstr>
      <vt:lpstr>Git, 커밋 메시지!?</vt:lpstr>
      <vt:lpstr>Git, 커밋하기 on GUI</vt:lpstr>
      <vt:lpstr>PowerPoint 프레젠테이션</vt:lpstr>
      <vt:lpstr>Push, 온라인에 깃을 저장하자!</vt:lpstr>
      <vt:lpstr>Push, 온라인에 깃을 저장하자!</vt:lpstr>
      <vt:lpstr>Github 에 올리기! – 안내 따라하기!</vt:lpstr>
      <vt:lpstr>Git, 푸쉬하기 on GUI</vt:lpstr>
      <vt:lpstr>PowerPoint 프레젠테이션</vt:lpstr>
      <vt:lpstr>PowerPoint 프레젠테이션</vt:lpstr>
      <vt:lpstr>PowerPoint 프레젠테이션</vt:lpstr>
      <vt:lpstr>Git, 설치하기(Windows)</vt:lpstr>
      <vt:lpstr>Git, 설치하기(Windows)</vt:lpstr>
      <vt:lpstr>Git, 설치하기(Mac)</vt:lpstr>
      <vt:lpstr>VS Code, 터미널 설정 및 버전 확인</vt:lpstr>
      <vt:lpstr>프로필 꾸미기 시작!</vt:lpstr>
      <vt:lpstr>Git hub 사용을 위한 세팅 시작!</vt:lpstr>
      <vt:lpstr>PowerPoint 프레젠테이션</vt:lpstr>
      <vt:lpstr>Git, 커밋하기 on Local</vt:lpstr>
      <vt:lpstr>Github 에 올리기! – Repo 생성</vt:lpstr>
      <vt:lpstr>Github 에 올리기! – 안내 따라하기!</vt:lpstr>
      <vt:lpstr>Github 에 올리기! – 안내 따라하기!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커맨드 라인에서 푸쉬하기!</vt:lpstr>
      <vt:lpstr>Github Desktop 에서 푸쉬하기!</vt:lpstr>
      <vt:lpstr>PowerPoint 프레젠테이션</vt:lpstr>
      <vt:lpstr>PowerPoint 프레젠테이션</vt:lpstr>
      <vt:lpstr>Access Token 발행!</vt:lpstr>
      <vt:lpstr>For Windows</vt:lpstr>
      <vt:lpstr>For Mac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정 승수</cp:lastModifiedBy>
  <cp:revision>90</cp:revision>
  <dcterms:created xsi:type="dcterms:W3CDTF">2022-05-29T13:34:07Z</dcterms:created>
  <dcterms:modified xsi:type="dcterms:W3CDTF">2022-06-17T08:19:49Z</dcterms:modified>
</cp:coreProperties>
</file>